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	<Relationship Id="rId3" Type="http://schemas.openxmlformats.org/officeDocument/2006/relationships/image" Target="../media/image27.jpeg" />
	<Relationship Id="rId4" Type="http://schemas.openxmlformats.org/officeDocument/2006/relationships/image" Target="../media/image28.jpeg" />
	<Relationship Id="rId5" Type="http://schemas.openxmlformats.org/officeDocument/2006/relationships/image" Target="../media/image29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	<Relationship Id="rId3" Type="http://schemas.openxmlformats.org/officeDocument/2006/relationships/image" Target="../media/image3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	<Relationship Id="rId3" Type="http://schemas.openxmlformats.org/officeDocument/2006/relationships/image" Target="../media/image36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	<Relationship Id="rId3" Type="http://schemas.openxmlformats.org/officeDocument/2006/relationships/image" Target="../media/image38.jpeg" />
	<Relationship Id="rId4" Type="http://schemas.openxmlformats.org/officeDocument/2006/relationships/image" Target="../media/image39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	<Relationship Id="rId3" Type="http://schemas.openxmlformats.org/officeDocument/2006/relationships/image" Target="../media/image42.jpeg" />
	<Relationship Id="rId4" Type="http://schemas.openxmlformats.org/officeDocument/2006/relationships/image" Target="../media/image43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	<Relationship Id="rId4" Type="http://schemas.openxmlformats.org/officeDocument/2006/relationships/image" Target="../media/image46.jpeg" />
	<Relationship Id="rId5" Type="http://schemas.openxmlformats.org/officeDocument/2006/relationships/image" Target="../media/image47.jpeg" />
	<Relationship Id="rId6" Type="http://schemas.openxmlformats.org/officeDocument/2006/relationships/image" Target="../media/image48.jpeg" />
	<Relationship Id="rId7" Type="http://schemas.openxmlformats.org/officeDocument/2006/relationships/image" Target="../media/image49.jpeg" />
	<Relationship Id="rId8" Type="http://schemas.openxmlformats.org/officeDocument/2006/relationships/image" Target="../media/image50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	<Relationship Id="rId3" Type="http://schemas.openxmlformats.org/officeDocument/2006/relationships/image" Target="../media/image52.jpeg" />
	<Relationship Id="rId4" Type="http://schemas.openxmlformats.org/officeDocument/2006/relationships/image" Target="../media/image53.jpeg" />
	<Relationship Id="rId5" Type="http://schemas.openxmlformats.org/officeDocument/2006/relationships/image" Target="../media/image54.jpeg" />
	<Relationship Id="rId6" Type="http://schemas.openxmlformats.org/officeDocument/2006/relationships/image" Target="../media/image5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	<Relationship Id="rId4" Type="http://schemas.openxmlformats.org/officeDocument/2006/relationships/image" Target="../media/image6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	<Relationship Id="rId4" Type="http://schemas.openxmlformats.org/officeDocument/2006/relationships/image" Target="../media/image58.jpeg" />
	<Relationship Id="rId5" Type="http://schemas.openxmlformats.org/officeDocument/2006/relationships/image" Target="../media/image59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	<Relationship Id="rId3" Type="http://schemas.openxmlformats.org/officeDocument/2006/relationships/image" Target="../media/image61.jpeg" />
	<Relationship Id="rId4" Type="http://schemas.openxmlformats.org/officeDocument/2006/relationships/image" Target="../media/image62.jpeg" />
	<Relationship Id="rId5" Type="http://schemas.openxmlformats.org/officeDocument/2006/relationships/image" Target="../media/image63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8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	<Relationship Id="rId3" Type="http://schemas.openxmlformats.org/officeDocument/2006/relationships/image" Target="../media/image73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4.jpeg" />
	<Relationship Id="rId3" Type="http://schemas.openxmlformats.org/officeDocument/2006/relationships/image" Target="../media/image75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7.jpeg" />
	<Relationship Id="rId3" Type="http://schemas.openxmlformats.org/officeDocument/2006/relationships/image" Target="../media/image78.jpeg" />
	<Relationship Id="rId4" Type="http://schemas.openxmlformats.org/officeDocument/2006/relationships/image" Target="../media/image79.jpeg" />
	<Relationship Id="rId5" Type="http://schemas.openxmlformats.org/officeDocument/2006/relationships/image" Target="../media/image80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1.jpeg" />
	<Relationship Id="rId3" Type="http://schemas.openxmlformats.org/officeDocument/2006/relationships/image" Target="../media/image82.jpeg" />
	<Relationship Id="rId4" Type="http://schemas.openxmlformats.org/officeDocument/2006/relationships/image" Target="../media/image83.jpeg" />
	<Relationship Id="rId5" Type="http://schemas.openxmlformats.org/officeDocument/2006/relationships/image" Target="../media/image84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	<Relationship Id="rId4" Type="http://schemas.openxmlformats.org/officeDocument/2006/relationships/image" Target="../media/image87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8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0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	<Relationship Id="rId3" Type="http://schemas.openxmlformats.org/officeDocument/2006/relationships/image" Target="../media/image92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	<Relationship Id="rId4" Type="http://schemas.openxmlformats.org/officeDocument/2006/relationships/image" Target="../media/image95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6.jpeg" />
	<Relationship Id="rId3" Type="http://schemas.openxmlformats.org/officeDocument/2006/relationships/image" Target="../media/image97.jpeg" />
	<Relationship Id="rId4" Type="http://schemas.openxmlformats.org/officeDocument/2006/relationships/image" Target="../media/image98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	<Relationship Id="rId3" Type="http://schemas.openxmlformats.org/officeDocument/2006/relationships/image" Target="../media/image10.jpeg" />
	<Relationship Id="rId4" Type="http://schemas.openxmlformats.org/officeDocument/2006/relationships/image" Target="../media/image11.jpeg" />
	<Relationship Id="rId5" Type="http://schemas.openxmlformats.org/officeDocument/2006/relationships/image" Target="../media/image12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9.jpeg" />
	<Relationship Id="rId3" Type="http://schemas.openxmlformats.org/officeDocument/2006/relationships/image" Target="../media/image100.jpeg" />
	<Relationship Id="rId4" Type="http://schemas.openxmlformats.org/officeDocument/2006/relationships/image" Target="../media/image101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2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3.jpeg" />
	<Relationship Id="rId3" Type="http://schemas.openxmlformats.org/officeDocument/2006/relationships/image" Target="../media/image104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6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7.jpeg" />
	<Relationship Id="rId3" Type="http://schemas.openxmlformats.org/officeDocument/2006/relationships/image" Target="../media/image108.jpeg" />
	<Relationship Id="rId4" Type="http://schemas.openxmlformats.org/officeDocument/2006/relationships/image" Target="../media/image109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0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1.jpeg" />
	<Relationship Id="rId3" Type="http://schemas.openxmlformats.org/officeDocument/2006/relationships/image" Target="../media/image112.jpeg" />
	<Relationship Id="rId4" Type="http://schemas.openxmlformats.org/officeDocument/2006/relationships/image" Target="../media/image113.jpeg" />
	<Relationship Id="rId5" Type="http://schemas.openxmlformats.org/officeDocument/2006/relationships/image" Target="../media/image114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5.jpeg" />
	<Relationship Id="rId3" Type="http://schemas.openxmlformats.org/officeDocument/2006/relationships/image" Target="../media/image116.jpeg" />
	<Relationship Id="rId4" Type="http://schemas.openxmlformats.org/officeDocument/2006/relationships/image" Target="../media/image117.jpeg" />
	<Relationship Id="rId5" Type="http://schemas.openxmlformats.org/officeDocument/2006/relationships/image" Target="../media/image118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	<Relationship Id="rId3" Type="http://schemas.openxmlformats.org/officeDocument/2006/relationships/image" Target="../media/image120.jpeg" />
	<Relationship Id="rId4" Type="http://schemas.openxmlformats.org/officeDocument/2006/relationships/image" Target="../media/image121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	<Relationship Id="rId4" Type="http://schemas.openxmlformats.org/officeDocument/2006/relationships/image" Target="../media/image15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2.jpeg" />
	<Relationship Id="rId3" Type="http://schemas.openxmlformats.org/officeDocument/2006/relationships/image" Target="../media/image123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4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6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7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8.jpeg" />
	<Relationship Id="rId3" Type="http://schemas.openxmlformats.org/officeDocument/2006/relationships/image" Target="../media/image129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0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1.jpeg" />
	<Relationship Id="rId3" Type="http://schemas.openxmlformats.org/officeDocument/2006/relationships/image" Target="../media/image132.jpeg" />
	<Relationship Id="rId4" Type="http://schemas.openxmlformats.org/officeDocument/2006/relationships/image" Target="../media/image133.jpeg" />
	<Relationship Id="rId5" Type="http://schemas.openxmlformats.org/officeDocument/2006/relationships/image" Target="../media/image134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5.jpeg" />
	<Relationship Id="rId3" Type="http://schemas.openxmlformats.org/officeDocument/2006/relationships/image" Target="../media/image136.jpeg" />
	<Relationship Id="rId4" Type="http://schemas.openxmlformats.org/officeDocument/2006/relationships/image" Target="../media/image137.jpeg" />
	<Relationship Id="rId5" Type="http://schemas.openxmlformats.org/officeDocument/2006/relationships/image" Target="../media/image138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	<Relationship Id="rId3" Type="http://schemas.openxmlformats.org/officeDocument/2006/relationships/image" Target="../media/image18.jpeg" />
	<Relationship Id="rId4" Type="http://schemas.openxmlformats.org/officeDocument/2006/relationships/image" Target="../media/image19.jpeg" />
	<Relationship Id="rId5" Type="http://schemas.openxmlformats.org/officeDocument/2006/relationships/image" Target="../media/image20.jpeg" />
	<Relationship Id="rId6" Type="http://schemas.openxmlformats.org/officeDocument/2006/relationships/image" Target="../media/image21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	<Relationship Id="rId3" Type="http://schemas.openxmlformats.org/officeDocument/2006/relationships/image" Target="../media/image23.jpeg" />
	<Relationship Id="rId4" Type="http://schemas.openxmlformats.org/officeDocument/2006/relationships/image" Target="../media/image24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21037" y="590551"/>
            <a:ext cx="5726110" cy="5726112"/>
          </a:xfrm>
          <a:custGeom>
            <a:avLst/>
            <a:gdLst>
              <a:gd name="connsiteX0" fmla="*/ 0 w 5726110"/>
              <a:gd name="connsiteY0" fmla="*/ 2863056 h 5726112"/>
              <a:gd name="connsiteX1" fmla="*/ 2863055 w 5726110"/>
              <a:gd name="connsiteY1" fmla="*/ 0 h 5726112"/>
              <a:gd name="connsiteX2" fmla="*/ 5726110 w 5726110"/>
              <a:gd name="connsiteY2" fmla="*/ 2863056 h 5726112"/>
              <a:gd name="connsiteX3" fmla="*/ 2863055 w 5726110"/>
              <a:gd name="connsiteY3" fmla="*/ 5726112 h 5726112"/>
              <a:gd name="connsiteX4" fmla="*/ 0 w 5726110"/>
              <a:gd name="connsiteY4" fmla="*/ 2863056 h 5726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6110" h="5726112">
                <a:moveTo>
                  <a:pt x="0" y="2863056"/>
                </a:moveTo>
                <a:cubicBezTo>
                  <a:pt x="0" y="1281833"/>
                  <a:pt x="1281833" y="0"/>
                  <a:pt x="2863055" y="0"/>
                </a:cubicBezTo>
                <a:cubicBezTo>
                  <a:pt x="4444277" y="0"/>
                  <a:pt x="5726110" y="1281833"/>
                  <a:pt x="5726110" y="2863056"/>
                </a:cubicBezTo>
                <a:cubicBezTo>
                  <a:pt x="5726110" y="4444278"/>
                  <a:pt x="4444277" y="5726112"/>
                  <a:pt x="2863055" y="5726112"/>
                </a:cubicBezTo>
                <a:cubicBezTo>
                  <a:pt x="1281833" y="5726112"/>
                  <a:pt x="0" y="4444278"/>
                  <a:pt x="0" y="2863056"/>
                </a:cubicBezTo>
              </a:path>
            </a:pathLst>
          </a:custGeom>
          <a:solidFill>
            <a:srgbClr val="6972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6287" y="685801"/>
            <a:ext cx="5535610" cy="5535612"/>
          </a:xfrm>
          <a:custGeom>
            <a:avLst/>
            <a:gdLst>
              <a:gd name="connsiteX0" fmla="*/ 44450 w 5535610"/>
              <a:gd name="connsiteY0" fmla="*/ 2767806 h 5535612"/>
              <a:gd name="connsiteX1" fmla="*/ 2767805 w 5535610"/>
              <a:gd name="connsiteY1" fmla="*/ 44450 h 5535612"/>
              <a:gd name="connsiteX2" fmla="*/ 5491160 w 5535610"/>
              <a:gd name="connsiteY2" fmla="*/ 2767806 h 5535612"/>
              <a:gd name="connsiteX3" fmla="*/ 2767805 w 5535610"/>
              <a:gd name="connsiteY3" fmla="*/ 5491162 h 5535612"/>
              <a:gd name="connsiteX4" fmla="*/ 44450 w 5535610"/>
              <a:gd name="connsiteY4" fmla="*/ 2767806 h 5535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35610" h="5535612">
                <a:moveTo>
                  <a:pt x="44450" y="2767806"/>
                </a:moveTo>
                <a:cubicBezTo>
                  <a:pt x="44450" y="1263738"/>
                  <a:pt x="1263737" y="44450"/>
                  <a:pt x="2767805" y="44450"/>
                </a:cubicBezTo>
                <a:cubicBezTo>
                  <a:pt x="4271873" y="44450"/>
                  <a:pt x="5491160" y="1263738"/>
                  <a:pt x="5491160" y="2767806"/>
                </a:cubicBezTo>
                <a:cubicBezTo>
                  <a:pt x="5491160" y="4271874"/>
                  <a:pt x="4271873" y="5491162"/>
                  <a:pt x="2767805" y="5491162"/>
                </a:cubicBezTo>
                <a:cubicBezTo>
                  <a:pt x="1263737" y="5491162"/>
                  <a:pt x="44450" y="4271874"/>
                  <a:pt x="44450" y="2767806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7950" y="3419475"/>
            <a:ext cx="4332287" cy="19049"/>
          </a:xfrm>
          <a:custGeom>
            <a:avLst/>
            <a:gdLst>
              <a:gd name="connsiteX0" fmla="*/ 6350 w 4332287"/>
              <a:gd name="connsiteY0" fmla="*/ 6350 h 19049"/>
              <a:gd name="connsiteX1" fmla="*/ 4325936 w 4332287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2287" h="19049">
                <a:moveTo>
                  <a:pt x="6350" y="6350"/>
                </a:moveTo>
                <a:lnTo>
                  <a:pt x="4325936" y="63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40050" y="292101"/>
            <a:ext cx="6324598" cy="6323012"/>
          </a:xfrm>
          <a:custGeom>
            <a:avLst/>
            <a:gdLst>
              <a:gd name="connsiteX0" fmla="*/ 6350 w 6324598"/>
              <a:gd name="connsiteY0" fmla="*/ 3161507 h 6323012"/>
              <a:gd name="connsiteX1" fmla="*/ 3162299 w 6324598"/>
              <a:gd name="connsiteY1" fmla="*/ 6350 h 6323012"/>
              <a:gd name="connsiteX2" fmla="*/ 6318248 w 6324598"/>
              <a:gd name="connsiteY2" fmla="*/ 3161507 h 6323012"/>
              <a:gd name="connsiteX3" fmla="*/ 3162299 w 6324598"/>
              <a:gd name="connsiteY3" fmla="*/ 6316662 h 6323012"/>
              <a:gd name="connsiteX4" fmla="*/ 6350 w 6324598"/>
              <a:gd name="connsiteY4" fmla="*/ 3161507 h 632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4598" h="6323012">
                <a:moveTo>
                  <a:pt x="6350" y="3161507"/>
                </a:moveTo>
                <a:cubicBezTo>
                  <a:pt x="6350" y="1418961"/>
                  <a:pt x="1419316" y="6350"/>
                  <a:pt x="3162299" y="6350"/>
                </a:cubicBezTo>
                <a:cubicBezTo>
                  <a:pt x="4905281" y="6350"/>
                  <a:pt x="6318248" y="1418961"/>
                  <a:pt x="6318248" y="3161507"/>
                </a:cubicBezTo>
                <a:cubicBezTo>
                  <a:pt x="6318248" y="4904050"/>
                  <a:pt x="4905281" y="6316662"/>
                  <a:pt x="3162299" y="6316662"/>
                </a:cubicBezTo>
                <a:cubicBezTo>
                  <a:pt x="1419316" y="6316662"/>
                  <a:pt x="6350" y="4904050"/>
                  <a:pt x="6350" y="316150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0175" y="-6348"/>
            <a:ext cx="6850062" cy="6850062"/>
          </a:xfrm>
          <a:custGeom>
            <a:avLst/>
            <a:gdLst>
              <a:gd name="connsiteX0" fmla="*/ 6350 w 6850062"/>
              <a:gd name="connsiteY0" fmla="*/ 3425030 h 6850062"/>
              <a:gd name="connsiteX1" fmla="*/ 3425031 w 6850062"/>
              <a:gd name="connsiteY1" fmla="*/ 6349 h 6850062"/>
              <a:gd name="connsiteX2" fmla="*/ 6843712 w 6850062"/>
              <a:gd name="connsiteY2" fmla="*/ 3425030 h 6850062"/>
              <a:gd name="connsiteX3" fmla="*/ 3425031 w 6850062"/>
              <a:gd name="connsiteY3" fmla="*/ 6843712 h 6850062"/>
              <a:gd name="connsiteX4" fmla="*/ 6350 w 6850062"/>
              <a:gd name="connsiteY4" fmla="*/ 3425030 h 685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0062" h="6850062">
                <a:moveTo>
                  <a:pt x="6350" y="3425030"/>
                </a:moveTo>
                <a:cubicBezTo>
                  <a:pt x="6350" y="1536945"/>
                  <a:pt x="1536945" y="6349"/>
                  <a:pt x="3425031" y="6349"/>
                </a:cubicBezTo>
                <a:cubicBezTo>
                  <a:pt x="5313116" y="6349"/>
                  <a:pt x="6843712" y="1536945"/>
                  <a:pt x="6843712" y="3425030"/>
                </a:cubicBezTo>
                <a:cubicBezTo>
                  <a:pt x="6843712" y="5313116"/>
                  <a:pt x="5313116" y="6843712"/>
                  <a:pt x="3425031" y="6843712"/>
                </a:cubicBezTo>
                <a:cubicBezTo>
                  <a:pt x="1536945" y="6843712"/>
                  <a:pt x="6350" y="5313116"/>
                  <a:pt x="6350" y="34250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5300" y="0"/>
            <a:ext cx="86614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00500" y="4013200"/>
            <a:ext cx="4483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Performance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Tuning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Guide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1.3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51400" y="1727200"/>
            <a:ext cx="22987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0"/>
              </a:lnSpc>
              <a:tabLst>
							</a:tabLst>
            </a:pPr>
            <a:r>
              <a:rPr lang="en-US" altLang="zh-CN" sz="100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Java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4800600"/>
            <a:ext cx="1308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By  江南白衣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9424" y="2807470"/>
            <a:ext cx="1160463" cy="1160463"/>
          </a:xfrm>
          <a:custGeom>
            <a:avLst/>
            <a:gdLst>
              <a:gd name="connsiteX0" fmla="*/ 0 w 1160463"/>
              <a:gd name="connsiteY0" fmla="*/ 580231 h 1160463"/>
              <a:gd name="connsiteX1" fmla="*/ 580232 w 1160463"/>
              <a:gd name="connsiteY1" fmla="*/ 0 h 1160463"/>
              <a:gd name="connsiteX2" fmla="*/ 1160463 w 1160463"/>
              <a:gd name="connsiteY2" fmla="*/ 580231 h 1160463"/>
              <a:gd name="connsiteX3" fmla="*/ 580232 w 1160463"/>
              <a:gd name="connsiteY3" fmla="*/ 1160463 h 1160463"/>
              <a:gd name="connsiteX4" fmla="*/ 0 w 1160463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3" h="1160463">
                <a:moveTo>
                  <a:pt x="0" y="580231"/>
                </a:moveTo>
                <a:cubicBezTo>
                  <a:pt x="0" y="259778"/>
                  <a:pt x="259778" y="0"/>
                  <a:pt x="580232" y="0"/>
                </a:cubicBezTo>
                <a:cubicBezTo>
                  <a:pt x="900685" y="0"/>
                  <a:pt x="1160463" y="259778"/>
                  <a:pt x="1160463" y="580231"/>
                </a:cubicBezTo>
                <a:cubicBezTo>
                  <a:pt x="1160463" y="900685"/>
                  <a:pt x="900685" y="1160463"/>
                  <a:pt x="580232" y="1160463"/>
                </a:cubicBezTo>
                <a:cubicBezTo>
                  <a:pt x="259778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73455" y="2807470"/>
            <a:ext cx="1158876" cy="1160463"/>
          </a:xfrm>
          <a:custGeom>
            <a:avLst/>
            <a:gdLst>
              <a:gd name="connsiteX0" fmla="*/ 0 w 1158876"/>
              <a:gd name="connsiteY0" fmla="*/ 580231 h 1160463"/>
              <a:gd name="connsiteX1" fmla="*/ 579438 w 1158876"/>
              <a:gd name="connsiteY1" fmla="*/ 0 h 1160463"/>
              <a:gd name="connsiteX2" fmla="*/ 1158875 w 1158876"/>
              <a:gd name="connsiteY2" fmla="*/ 580231 h 1160463"/>
              <a:gd name="connsiteX3" fmla="*/ 579438 w 1158876"/>
              <a:gd name="connsiteY3" fmla="*/ 1160463 h 1160463"/>
              <a:gd name="connsiteX4" fmla="*/ 0 w 1158876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876" h="1160463">
                <a:moveTo>
                  <a:pt x="0" y="580231"/>
                </a:moveTo>
                <a:cubicBezTo>
                  <a:pt x="0" y="259778"/>
                  <a:pt x="259424" y="0"/>
                  <a:pt x="579438" y="0"/>
                </a:cubicBezTo>
                <a:cubicBezTo>
                  <a:pt x="899453" y="0"/>
                  <a:pt x="1158875" y="259778"/>
                  <a:pt x="1158875" y="580231"/>
                </a:cubicBezTo>
                <a:cubicBezTo>
                  <a:pt x="1158875" y="900685"/>
                  <a:pt x="899453" y="1160463"/>
                  <a:pt x="579438" y="1160463"/>
                </a:cubicBezTo>
                <a:cubicBezTo>
                  <a:pt x="259424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04090" y="2807470"/>
            <a:ext cx="1160462" cy="1160463"/>
          </a:xfrm>
          <a:custGeom>
            <a:avLst/>
            <a:gdLst>
              <a:gd name="connsiteX0" fmla="*/ 0 w 1160462"/>
              <a:gd name="connsiteY0" fmla="*/ 580231 h 1160463"/>
              <a:gd name="connsiteX1" fmla="*/ 580231 w 1160462"/>
              <a:gd name="connsiteY1" fmla="*/ 0 h 1160463"/>
              <a:gd name="connsiteX2" fmla="*/ 1160462 w 1160462"/>
              <a:gd name="connsiteY2" fmla="*/ 580231 h 1160463"/>
              <a:gd name="connsiteX3" fmla="*/ 580231 w 1160462"/>
              <a:gd name="connsiteY3" fmla="*/ 1160463 h 1160463"/>
              <a:gd name="connsiteX4" fmla="*/ 0 w 1160462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1160463">
                <a:moveTo>
                  <a:pt x="0" y="580231"/>
                </a:moveTo>
                <a:cubicBezTo>
                  <a:pt x="0" y="259778"/>
                  <a:pt x="259778" y="0"/>
                  <a:pt x="580231" y="0"/>
                </a:cubicBezTo>
                <a:cubicBezTo>
                  <a:pt x="900684" y="0"/>
                  <a:pt x="1160462" y="259778"/>
                  <a:pt x="1160462" y="580231"/>
                </a:cubicBezTo>
                <a:cubicBezTo>
                  <a:pt x="1160462" y="900685"/>
                  <a:pt x="900684" y="1160463"/>
                  <a:pt x="580231" y="1160463"/>
                </a:cubicBezTo>
                <a:cubicBezTo>
                  <a:pt x="259778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27467" y="3370569"/>
            <a:ext cx="415925" cy="181438"/>
          </a:xfrm>
          <a:custGeom>
            <a:avLst/>
            <a:gdLst>
              <a:gd name="connsiteX0" fmla="*/ 208977 w 415925"/>
              <a:gd name="connsiteY0" fmla="*/ 38734 h 181438"/>
              <a:gd name="connsiteX1" fmla="*/ 95358 w 415925"/>
              <a:gd name="connsiteY1" fmla="*/ 0 h 181438"/>
              <a:gd name="connsiteX2" fmla="*/ 0 w 415925"/>
              <a:gd name="connsiteY2" fmla="*/ 0 h 181438"/>
              <a:gd name="connsiteX3" fmla="*/ 0 w 415925"/>
              <a:gd name="connsiteY3" fmla="*/ 136588 h 181438"/>
              <a:gd name="connsiteX4" fmla="*/ 44636 w 415925"/>
              <a:gd name="connsiteY4" fmla="*/ 181438 h 181438"/>
              <a:gd name="connsiteX5" fmla="*/ 371289 w 415925"/>
              <a:gd name="connsiteY5" fmla="*/ 181438 h 181438"/>
              <a:gd name="connsiteX6" fmla="*/ 415925 w 415925"/>
              <a:gd name="connsiteY6" fmla="*/ 136588 h 181438"/>
              <a:gd name="connsiteX7" fmla="*/ 415925 w 415925"/>
              <a:gd name="connsiteY7" fmla="*/ 0 h 181438"/>
              <a:gd name="connsiteX8" fmla="*/ 320566 w 415925"/>
              <a:gd name="connsiteY8" fmla="*/ 0 h 181438"/>
              <a:gd name="connsiteX9" fmla="*/ 208977 w 415925"/>
              <a:gd name="connsiteY9" fmla="*/ 38734 h 181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15925" h="181438">
                <a:moveTo>
                  <a:pt x="208977" y="38734"/>
                </a:moveTo>
                <a:cubicBezTo>
                  <a:pt x="166369" y="38734"/>
                  <a:pt x="125791" y="24464"/>
                  <a:pt x="9535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6588"/>
                  <a:pt x="0" y="136588"/>
                  <a:pt x="0" y="136588"/>
                </a:cubicBezTo>
                <a:cubicBezTo>
                  <a:pt x="0" y="161052"/>
                  <a:pt x="20289" y="181438"/>
                  <a:pt x="44636" y="181438"/>
                </a:cubicBezTo>
                <a:cubicBezTo>
                  <a:pt x="371289" y="181438"/>
                  <a:pt x="371289" y="181438"/>
                  <a:pt x="371289" y="181438"/>
                </a:cubicBezTo>
                <a:cubicBezTo>
                  <a:pt x="395636" y="181438"/>
                  <a:pt x="415925" y="161052"/>
                  <a:pt x="415925" y="136588"/>
                </a:cubicBezTo>
                <a:cubicBezTo>
                  <a:pt x="415925" y="0"/>
                  <a:pt x="415925" y="0"/>
                  <a:pt x="415925" y="0"/>
                </a:cubicBezTo>
                <a:cubicBezTo>
                  <a:pt x="320566" y="0"/>
                  <a:pt x="320566" y="0"/>
                  <a:pt x="320566" y="0"/>
                </a:cubicBezTo>
                <a:cubicBezTo>
                  <a:pt x="290133" y="24464"/>
                  <a:pt x="251584" y="38734"/>
                  <a:pt x="208977" y="38734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9756" y="6420039"/>
            <a:ext cx="4610099" cy="12700"/>
          </a:xfrm>
          <a:custGeom>
            <a:avLst/>
            <a:gdLst>
              <a:gd name="connsiteX0" fmla="*/ 0 w 4610099"/>
              <a:gd name="connsiteY0" fmla="*/ 6350 h 12700"/>
              <a:gd name="connsiteX1" fmla="*/ 4610099 w 461009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10099" h="12700">
                <a:moveTo>
                  <a:pt x="0" y="6350"/>
                </a:moveTo>
                <a:lnTo>
                  <a:pt x="4610099" y="6350"/>
                </a:lnTo>
              </a:path>
            </a:pathLst>
          </a:custGeom>
          <a:ln w="127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2600" y="3136900"/>
            <a:ext cx="6096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6600" y="3124200"/>
            <a:ext cx="4445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0900" y="3149600"/>
            <a:ext cx="406400" cy="46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17800" y="4229100"/>
            <a:ext cx="21844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微基准的要点</a:t>
            </a:r>
            <a:r>
              <a:rPr lang="en-US" altLang="zh-CN" sz="18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运行预热循环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与被测函数交互防止无用代码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数据准备接口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迭代前主动GC</a:t>
            </a: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4229100"/>
            <a:ext cx="16891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并发线程控制</a:t>
            </a:r>
            <a:r>
              <a:rPr lang="en-US" altLang="zh-CN" sz="16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100"/>
              </a:lnSpc>
              <a:tabLst>
							</a:tabLst>
            </a:pPr>
            <a:r>
              <a:rPr lang="en-US" altLang="zh-CN" sz="10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同步开始与结束的时间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88300" y="4229100"/>
            <a:ext cx="2514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结果统计与打印</a:t>
            </a:r>
            <a:r>
              <a:rPr lang="en-US" altLang="zh-CN" sz="18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1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QPS，响应时间，分位数响应时间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监控GC，热方法等</a:t>
            </a:r>
            <a:r>
              <a:rPr lang="en-US" altLang="zh-CN" sz="13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3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Introduction  to  JMH  Profilers</a:t>
            </a:r>
            <a:r>
              <a:rPr lang="en-US" altLang="zh-CN" sz="13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279400"/>
            <a:ext cx="68453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简化基准测试编写－  JMH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像Junit那样，编写测试代码，标注annotation，JMH完成剩下一切  </a:t>
            </a:r>
          </a:p>
          <a:p>
            <a:pPr>
              <a:lnSpc>
                <a:spcPts val="2100"/>
              </a:lnSpc>
              <a:tabLst>
                <a:tab pos="749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749300" algn="l"/>
              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http://openjdk.java.net/projects/code-tools/jmh/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6146800"/>
            <a:ext cx="622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使用JMH进行微基准测试：不要猜，要测试！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-  译by  张洪亮 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0" y="1358900"/>
            <a:ext cx="6489700" cy="5435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89400" y="279400"/>
            <a:ext cx="4076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JMH  Code  Example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149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134" y="1677751"/>
            <a:ext cx="5442606" cy="4009483"/>
          </a:xfrm>
          <a:custGeom>
            <a:avLst/>
            <a:gdLst>
              <a:gd name="connsiteX0" fmla="*/ 12700 w 5442606"/>
              <a:gd name="connsiteY0" fmla="*/ 12700 h 4009483"/>
              <a:gd name="connsiteX1" fmla="*/ 5429906 w 5442606"/>
              <a:gd name="connsiteY1" fmla="*/ 12700 h 4009483"/>
              <a:gd name="connsiteX2" fmla="*/ 5429906 w 5442606"/>
              <a:gd name="connsiteY2" fmla="*/ 3996783 h 4009483"/>
              <a:gd name="connsiteX3" fmla="*/ 12700 w 5442606"/>
              <a:gd name="connsiteY3" fmla="*/ 3996783 h 4009483"/>
              <a:gd name="connsiteX4" fmla="*/ 12700 w 5442606"/>
              <a:gd name="connsiteY4" fmla="*/ 12700 h 4009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42606" h="4009483">
                <a:moveTo>
                  <a:pt x="12700" y="12700"/>
                </a:moveTo>
                <a:lnTo>
                  <a:pt x="5429906" y="12700"/>
                </a:lnTo>
                <a:lnTo>
                  <a:pt x="5429906" y="3996783"/>
                </a:lnTo>
                <a:lnTo>
                  <a:pt x="12700" y="3996783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7963" y="1677751"/>
            <a:ext cx="5040933" cy="4009484"/>
          </a:xfrm>
          <a:custGeom>
            <a:avLst/>
            <a:gdLst>
              <a:gd name="connsiteX0" fmla="*/ 12700 w 5040933"/>
              <a:gd name="connsiteY0" fmla="*/ 12700 h 4009484"/>
              <a:gd name="connsiteX1" fmla="*/ 5028233 w 5040933"/>
              <a:gd name="connsiteY1" fmla="*/ 12700 h 4009484"/>
              <a:gd name="connsiteX2" fmla="*/ 5028233 w 5040933"/>
              <a:gd name="connsiteY2" fmla="*/ 3996784 h 4009484"/>
              <a:gd name="connsiteX3" fmla="*/ 12700 w 5040933"/>
              <a:gd name="connsiteY3" fmla="*/ 3996784 h 4009484"/>
              <a:gd name="connsiteX4" fmla="*/ 12700 w 5040933"/>
              <a:gd name="connsiteY4" fmla="*/ 12700 h 4009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40933" h="4009484">
                <a:moveTo>
                  <a:pt x="12700" y="12700"/>
                </a:moveTo>
                <a:lnTo>
                  <a:pt x="5028233" y="12700"/>
                </a:lnTo>
                <a:lnTo>
                  <a:pt x="5028233" y="3996784"/>
                </a:lnTo>
                <a:lnTo>
                  <a:pt x="12700" y="3996784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00500" y="241300"/>
            <a:ext cx="4241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JMH  Result  Example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765300"/>
            <a:ext cx="5130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Warmup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±(99.9%)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2311400"/>
            <a:ext cx="5130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Warmup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±(99.9%)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2857500"/>
            <a:ext cx="421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0.062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±(99.9%)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0.057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±(99.9%)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949700"/>
            <a:ext cx="28702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Histogram,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ms/op:</a:t>
            </a:r>
          </a:p>
          <a:p>
            <a:pPr>
              <a:lnSpc>
                <a:spcPts val="2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5.000)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3997132</a:t>
            </a:r>
          </a:p>
          <a:p>
            <a:pPr>
              <a:lnSpc>
                <a:spcPts val="2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5.000,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10.000)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3938</a:t>
            </a:r>
          </a:p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[10.000,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15.000)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1074</a:t>
            </a:r>
          </a:p>
          <a:p>
            <a:pPr>
              <a:lnSpc>
                <a:spcPts val="22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2298700"/>
            <a:ext cx="25273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randomWithNative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randomWithNative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75800" y="2298700"/>
            <a:ext cx="1562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2946835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count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⁻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³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2844800"/>
            <a:ext cx="4546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randomWithNative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p0.50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randomWithNative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p0.9999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6.824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randomWithNative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p1.00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278.397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3937000"/>
            <a:ext cx="27305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randomWithSHA1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randomWithSHA1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p0.00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randomWithSHA1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p0.50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randomWithSHA1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p0.9999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randomWithSHA1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p1.00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88500" y="3937000"/>
            <a:ext cx="15240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6151975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count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⁻⁴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0.002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6.298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391.459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ms/op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1752600"/>
            <a:ext cx="1371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Benchmark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7009" y="4709560"/>
            <a:ext cx="6493389" cy="25399"/>
          </a:xfrm>
          <a:custGeom>
            <a:avLst/>
            <a:gdLst>
              <a:gd name="connsiteX0" fmla="*/ 6487039 w 6493389"/>
              <a:gd name="connsiteY0" fmla="*/ 14487 h 25399"/>
              <a:gd name="connsiteX1" fmla="*/ 6350 w 6493389"/>
              <a:gd name="connsiteY1" fmla="*/ 6350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93389" h="25399">
                <a:moveTo>
                  <a:pt x="6487039" y="14487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1545" y="4916610"/>
            <a:ext cx="6311898" cy="1333625"/>
          </a:xfrm>
          <a:custGeom>
            <a:avLst/>
            <a:gdLst>
              <a:gd name="connsiteX0" fmla="*/ 0 w 6311898"/>
              <a:gd name="connsiteY0" fmla="*/ 20483 h 1333625"/>
              <a:gd name="connsiteX1" fmla="*/ 20483 w 6311898"/>
              <a:gd name="connsiteY1" fmla="*/ 0 h 1333625"/>
              <a:gd name="connsiteX2" fmla="*/ 6291414 w 6311898"/>
              <a:gd name="connsiteY2" fmla="*/ 0 h 1333625"/>
              <a:gd name="connsiteX3" fmla="*/ 6311898 w 6311898"/>
              <a:gd name="connsiteY3" fmla="*/ 20483 h 1333625"/>
              <a:gd name="connsiteX4" fmla="*/ 6311898 w 6311898"/>
              <a:gd name="connsiteY4" fmla="*/ 1313141 h 1333625"/>
              <a:gd name="connsiteX5" fmla="*/ 6291414 w 6311898"/>
              <a:gd name="connsiteY5" fmla="*/ 1333625 h 1333625"/>
              <a:gd name="connsiteX6" fmla="*/ 20483 w 6311898"/>
              <a:gd name="connsiteY6" fmla="*/ 1333625 h 1333625"/>
              <a:gd name="connsiteX7" fmla="*/ 0 w 6311898"/>
              <a:gd name="connsiteY7" fmla="*/ 1313141 h 1333625"/>
              <a:gd name="connsiteX8" fmla="*/ 0 w 6311898"/>
              <a:gd name="connsiteY8" fmla="*/ 20483 h 1333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311898" h="1333625">
                <a:moveTo>
                  <a:pt x="0" y="20483"/>
                </a:moveTo>
                <a:cubicBezTo>
                  <a:pt x="0" y="9170"/>
                  <a:pt x="9170" y="0"/>
                  <a:pt x="20483" y="0"/>
                </a:cubicBezTo>
                <a:lnTo>
                  <a:pt x="6291414" y="0"/>
                </a:lnTo>
                <a:cubicBezTo>
                  <a:pt x="6302727" y="0"/>
                  <a:pt x="6311898" y="9170"/>
                  <a:pt x="6311898" y="20483"/>
                </a:cubicBezTo>
                <a:lnTo>
                  <a:pt x="6311898" y="1313141"/>
                </a:lnTo>
                <a:cubicBezTo>
                  <a:pt x="6311898" y="1324454"/>
                  <a:pt x="6302727" y="1333625"/>
                  <a:pt x="6291414" y="1333625"/>
                </a:cubicBezTo>
                <a:lnTo>
                  <a:pt x="20483" y="1333625"/>
                </a:lnTo>
                <a:cubicBezTo>
                  <a:pt x="9170" y="1333625"/>
                  <a:pt x="0" y="1324454"/>
                  <a:pt x="0" y="1313141"/>
                </a:cubicBezTo>
                <a:lnTo>
                  <a:pt x="0" y="204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9900" y="4889500"/>
            <a:ext cx="6451600" cy="147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200400" y="254000"/>
            <a:ext cx="589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Show  me  the  code  -  JDK源码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1587500"/>
            <a:ext cx="6642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JDK的代码，其实比很多开源项目 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工整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易读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2082800"/>
            <a:ext cx="88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2438400"/>
            <a:ext cx="8204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是否看  com.sun.*，  与C写的native方法，是一个  </a:t>
            </a:r>
            <a:r>
              <a:rPr lang="en-US" altLang="zh-CN" sz="3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分水岭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2997200"/>
            <a:ext cx="88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3543300"/>
            <a:ext cx="6299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翻源码的例子：  </a:t>
            </a:r>
            <a:r>
              <a:rPr lang="en-US" altLang="zh-CN" sz="20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SecureRandom的江湖偏方与真实效果</a:t>
            </a:r>
            <a:r>
              <a:rPr lang="en-US" altLang="zh-CN" sz="20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                                </a:t>
            </a:r>
            <a:r>
              <a:rPr lang="en-US" altLang="zh-CN" sz="20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Netty  SSL性能调优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5118100"/>
            <a:ext cx="3733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根据tags下载对应小版本的zip包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5422900"/>
            <a:ext cx="53721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http://hg.openjdk.java.net/jdk7u/jdk7u/hotspot/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http://hg.openjdk.java.net/jdk7u/jdk7u/jdk/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4100" y="2959100"/>
            <a:ext cx="7569200" cy="1943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292100"/>
            <a:ext cx="7429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ScheduledThreadPoolExecutor的故事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1511300"/>
            <a:ext cx="8928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超时控制：发出请求时创建定时任务，成功收到返回时取消该任务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5397500"/>
            <a:ext cx="3263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为什么队列里的任务没被删除？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5664200"/>
            <a:ext cx="7124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翻源码发现，基于成本考虑，task.cancel()默认只设置任务的标志位。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5943600"/>
            <a:ext cx="8826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想真正在队列找出并删除一个任务，要设置Executor的RemoveOnCancelPolicy属性。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2133600"/>
            <a:ext cx="3898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YoungGC  变慢  ？？   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0546" y="3252007"/>
            <a:ext cx="5534511" cy="1344072"/>
          </a:xfrm>
          <a:custGeom>
            <a:avLst/>
            <a:gdLst>
              <a:gd name="connsiteX0" fmla="*/ 0 w 5534511"/>
              <a:gd name="connsiteY0" fmla="*/ 20643 h 1344072"/>
              <a:gd name="connsiteX1" fmla="*/ 20644 w 5534511"/>
              <a:gd name="connsiteY1" fmla="*/ 0 h 1344072"/>
              <a:gd name="connsiteX2" fmla="*/ 5513866 w 5534511"/>
              <a:gd name="connsiteY2" fmla="*/ 0 h 1344072"/>
              <a:gd name="connsiteX3" fmla="*/ 5534511 w 5534511"/>
              <a:gd name="connsiteY3" fmla="*/ 20643 h 1344072"/>
              <a:gd name="connsiteX4" fmla="*/ 5534511 w 5534511"/>
              <a:gd name="connsiteY4" fmla="*/ 1323428 h 1344072"/>
              <a:gd name="connsiteX5" fmla="*/ 5513866 w 5534511"/>
              <a:gd name="connsiteY5" fmla="*/ 1344072 h 1344072"/>
              <a:gd name="connsiteX6" fmla="*/ 20644 w 5534511"/>
              <a:gd name="connsiteY6" fmla="*/ 1344072 h 1344072"/>
              <a:gd name="connsiteX7" fmla="*/ 0 w 5534511"/>
              <a:gd name="connsiteY7" fmla="*/ 1323428 h 1344072"/>
              <a:gd name="connsiteX8" fmla="*/ 0 w 5534511"/>
              <a:gd name="connsiteY8" fmla="*/ 20643 h 1344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534511" h="1344072">
                <a:moveTo>
                  <a:pt x="0" y="20643"/>
                </a:moveTo>
                <a:cubicBezTo>
                  <a:pt x="0" y="9243"/>
                  <a:pt x="9242" y="0"/>
                  <a:pt x="20644" y="0"/>
                </a:cubicBezTo>
                <a:lnTo>
                  <a:pt x="5513866" y="0"/>
                </a:lnTo>
                <a:cubicBezTo>
                  <a:pt x="5525266" y="0"/>
                  <a:pt x="5534511" y="9243"/>
                  <a:pt x="5534511" y="20643"/>
                </a:cubicBezTo>
                <a:lnTo>
                  <a:pt x="5534511" y="1323428"/>
                </a:lnTo>
                <a:cubicBezTo>
                  <a:pt x="5534511" y="1334830"/>
                  <a:pt x="5525266" y="1344072"/>
                  <a:pt x="5513866" y="1344072"/>
                </a:cubicBezTo>
                <a:lnTo>
                  <a:pt x="20644" y="1344072"/>
                </a:lnTo>
                <a:cubicBezTo>
                  <a:pt x="9242" y="1344072"/>
                  <a:pt x="0" y="1334830"/>
                  <a:pt x="0" y="1323428"/>
                </a:cubicBezTo>
                <a:lnTo>
                  <a:pt x="0" y="20643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3174" y="1466554"/>
            <a:ext cx="5534511" cy="791353"/>
          </a:xfrm>
          <a:custGeom>
            <a:avLst/>
            <a:gdLst>
              <a:gd name="connsiteX0" fmla="*/ 0 w 5534511"/>
              <a:gd name="connsiteY0" fmla="*/ 12155 h 791353"/>
              <a:gd name="connsiteX1" fmla="*/ 12155 w 5534511"/>
              <a:gd name="connsiteY1" fmla="*/ 0 h 791353"/>
              <a:gd name="connsiteX2" fmla="*/ 5522355 w 5534511"/>
              <a:gd name="connsiteY2" fmla="*/ 0 h 791353"/>
              <a:gd name="connsiteX3" fmla="*/ 5534511 w 5534511"/>
              <a:gd name="connsiteY3" fmla="*/ 12155 h 791353"/>
              <a:gd name="connsiteX4" fmla="*/ 5534511 w 5534511"/>
              <a:gd name="connsiteY4" fmla="*/ 779198 h 791353"/>
              <a:gd name="connsiteX5" fmla="*/ 5522355 w 5534511"/>
              <a:gd name="connsiteY5" fmla="*/ 791353 h 791353"/>
              <a:gd name="connsiteX6" fmla="*/ 12155 w 5534511"/>
              <a:gd name="connsiteY6" fmla="*/ 791353 h 791353"/>
              <a:gd name="connsiteX7" fmla="*/ 0 w 5534511"/>
              <a:gd name="connsiteY7" fmla="*/ 779198 h 791353"/>
              <a:gd name="connsiteX8" fmla="*/ 0 w 5534511"/>
              <a:gd name="connsiteY8" fmla="*/ 12155 h 7913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534511" h="791353">
                <a:moveTo>
                  <a:pt x="0" y="12155"/>
                </a:moveTo>
                <a:cubicBezTo>
                  <a:pt x="0" y="5441"/>
                  <a:pt x="5441" y="0"/>
                  <a:pt x="12155" y="0"/>
                </a:cubicBezTo>
                <a:lnTo>
                  <a:pt x="5522355" y="0"/>
                </a:lnTo>
                <a:cubicBezTo>
                  <a:pt x="5529067" y="0"/>
                  <a:pt x="5534511" y="5441"/>
                  <a:pt x="5534511" y="12155"/>
                </a:cubicBezTo>
                <a:lnTo>
                  <a:pt x="5534511" y="779198"/>
                </a:lnTo>
                <a:cubicBezTo>
                  <a:pt x="5534511" y="785911"/>
                  <a:pt x="5529067" y="791353"/>
                  <a:pt x="5522355" y="791353"/>
                </a:cubicBezTo>
                <a:lnTo>
                  <a:pt x="12155" y="791353"/>
                </a:lnTo>
                <a:cubicBezTo>
                  <a:pt x="5441" y="791353"/>
                  <a:pt x="0" y="785911"/>
                  <a:pt x="0" y="779198"/>
                </a:cubicBezTo>
                <a:lnTo>
                  <a:pt x="0" y="12155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6300" y="1435100"/>
            <a:ext cx="56769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0900" y="3225800"/>
            <a:ext cx="5676900" cy="147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0" y="228600"/>
            <a:ext cx="2362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Slf4j的故事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46500" y="1676400"/>
            <a:ext cx="4470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logger.info(“Hello  {}”,name);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5016500"/>
            <a:ext cx="6921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好失望，查找，拼接再加上各种兼容处理，比自己拼字符串慢一截。</a:t>
            </a:r>
            <a:r>
              <a:rPr lang="en-US" altLang="zh-CN" sz="20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2679700"/>
            <a:ext cx="591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有魔术吗？  我得去学学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--  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MessageFormatter类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30480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0" y="3467100"/>
            <a:ext cx="410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for  (L  =  0;  L  &lt;  argArray.length;  L++)  {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0" y="3733800"/>
            <a:ext cx="48895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      j  =  messagePattern.indexOf(</a:t>
            </a: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“{}”,  i);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    ……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}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11500" y="5689600"/>
            <a:ext cx="6794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只有日志不确定会否输出时，才使用此经典写法。 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14450" y="1800049"/>
            <a:ext cx="3376612" cy="2909887"/>
          </a:xfrm>
          <a:custGeom>
            <a:avLst/>
            <a:gdLst>
              <a:gd name="connsiteX0" fmla="*/ 0 w 3376612"/>
              <a:gd name="connsiteY0" fmla="*/ 2909887 h 2909887"/>
              <a:gd name="connsiteX1" fmla="*/ 1688306 w 3376612"/>
              <a:gd name="connsiteY1" fmla="*/ 0 h 2909887"/>
              <a:gd name="connsiteX2" fmla="*/ 3376612 w 3376612"/>
              <a:gd name="connsiteY2" fmla="*/ 2909887 h 2909887"/>
              <a:gd name="connsiteX3" fmla="*/ 0 w 3376612"/>
              <a:gd name="connsiteY3" fmla="*/ 2909887 h 2909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76612" h="2909887">
                <a:moveTo>
                  <a:pt x="0" y="2909887"/>
                </a:moveTo>
                <a:lnTo>
                  <a:pt x="1688306" y="0"/>
                </a:lnTo>
                <a:lnTo>
                  <a:pt x="3376612" y="2909887"/>
                </a:lnTo>
                <a:lnTo>
                  <a:pt x="0" y="2909887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0512" y="1787349"/>
            <a:ext cx="3376610" cy="2911473"/>
          </a:xfrm>
          <a:custGeom>
            <a:avLst/>
            <a:gdLst>
              <a:gd name="connsiteX0" fmla="*/ 0 w 3376610"/>
              <a:gd name="connsiteY0" fmla="*/ 2911473 h 2911473"/>
              <a:gd name="connsiteX1" fmla="*/ 1688304 w 3376610"/>
              <a:gd name="connsiteY1" fmla="*/ 0 h 2911473"/>
              <a:gd name="connsiteX2" fmla="*/ 3376610 w 3376610"/>
              <a:gd name="connsiteY2" fmla="*/ 2911473 h 2911473"/>
              <a:gd name="connsiteX3" fmla="*/ 0 w 3376610"/>
              <a:gd name="connsiteY3" fmla="*/ 2911473 h 2911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76610" h="2911473">
                <a:moveTo>
                  <a:pt x="0" y="2911473"/>
                </a:moveTo>
                <a:lnTo>
                  <a:pt x="1688304" y="0"/>
                </a:lnTo>
                <a:lnTo>
                  <a:pt x="3376610" y="2911473"/>
                </a:lnTo>
                <a:lnTo>
                  <a:pt x="0" y="2911473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23148" y="1811162"/>
            <a:ext cx="3376612" cy="2909887"/>
          </a:xfrm>
          <a:custGeom>
            <a:avLst/>
            <a:gdLst>
              <a:gd name="connsiteX0" fmla="*/ 0 w 3376612"/>
              <a:gd name="connsiteY0" fmla="*/ 0 h 2909887"/>
              <a:gd name="connsiteX1" fmla="*/ 1688306 w 3376612"/>
              <a:gd name="connsiteY1" fmla="*/ 2909887 h 2909887"/>
              <a:gd name="connsiteX2" fmla="*/ 3376612 w 3376612"/>
              <a:gd name="connsiteY2" fmla="*/ 0 h 2909887"/>
              <a:gd name="connsiteX3" fmla="*/ 0 w 3376612"/>
              <a:gd name="connsiteY3" fmla="*/ 0 h 2909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76612" h="2909887">
                <a:moveTo>
                  <a:pt x="0" y="0"/>
                </a:moveTo>
                <a:lnTo>
                  <a:pt x="1688306" y="2909887"/>
                </a:lnTo>
                <a:lnTo>
                  <a:pt x="3376612" y="0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16798" y="1804813"/>
            <a:ext cx="3389312" cy="2922586"/>
          </a:xfrm>
          <a:custGeom>
            <a:avLst/>
            <a:gdLst>
              <a:gd name="connsiteX0" fmla="*/ 6350 w 3389312"/>
              <a:gd name="connsiteY0" fmla="*/ 6350 h 2922586"/>
              <a:gd name="connsiteX1" fmla="*/ 1694657 w 3389312"/>
              <a:gd name="connsiteY1" fmla="*/ 2916236 h 2922586"/>
              <a:gd name="connsiteX2" fmla="*/ 3382962 w 3389312"/>
              <a:gd name="connsiteY2" fmla="*/ 6350 h 2922586"/>
              <a:gd name="connsiteX3" fmla="*/ 6350 w 3389312"/>
              <a:gd name="connsiteY3" fmla="*/ 6350 h 2922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89312" h="2922586">
                <a:moveTo>
                  <a:pt x="6350" y="6350"/>
                </a:moveTo>
                <a:lnTo>
                  <a:pt x="1694657" y="2916236"/>
                </a:lnTo>
                <a:lnTo>
                  <a:pt x="3382962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49625" y="1777824"/>
            <a:ext cx="3378198" cy="2911475"/>
          </a:xfrm>
          <a:custGeom>
            <a:avLst/>
            <a:gdLst>
              <a:gd name="connsiteX0" fmla="*/ 0 w 3378198"/>
              <a:gd name="connsiteY0" fmla="*/ 0 h 2911475"/>
              <a:gd name="connsiteX1" fmla="*/ 1689098 w 3378198"/>
              <a:gd name="connsiteY1" fmla="*/ 2911475 h 2911475"/>
              <a:gd name="connsiteX2" fmla="*/ 3378198 w 3378198"/>
              <a:gd name="connsiteY2" fmla="*/ 0 h 2911475"/>
              <a:gd name="connsiteX3" fmla="*/ 0 w 3378198"/>
              <a:gd name="connsiteY3" fmla="*/ 0 h 291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78198" h="2911475">
                <a:moveTo>
                  <a:pt x="0" y="0"/>
                </a:moveTo>
                <a:lnTo>
                  <a:pt x="1689098" y="2911475"/>
                </a:lnTo>
                <a:lnTo>
                  <a:pt x="3378198" y="0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43275" y="1771475"/>
            <a:ext cx="3390899" cy="2924174"/>
          </a:xfrm>
          <a:custGeom>
            <a:avLst/>
            <a:gdLst>
              <a:gd name="connsiteX0" fmla="*/ 6350 w 3390899"/>
              <a:gd name="connsiteY0" fmla="*/ 6350 h 2924174"/>
              <a:gd name="connsiteX1" fmla="*/ 1695449 w 3390899"/>
              <a:gd name="connsiteY1" fmla="*/ 2917824 h 2924174"/>
              <a:gd name="connsiteX2" fmla="*/ 3384549 w 3390899"/>
              <a:gd name="connsiteY2" fmla="*/ 6350 h 2924174"/>
              <a:gd name="connsiteX3" fmla="*/ 6350 w 3390899"/>
              <a:gd name="connsiteY3" fmla="*/ 6350 h 2924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390899" h="2924174">
                <a:moveTo>
                  <a:pt x="6350" y="6350"/>
                </a:moveTo>
                <a:lnTo>
                  <a:pt x="1695449" y="2917824"/>
                </a:lnTo>
                <a:lnTo>
                  <a:pt x="338454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1112" y="3241499"/>
            <a:ext cx="922337" cy="44449"/>
          </a:xfrm>
          <a:custGeom>
            <a:avLst/>
            <a:gdLst>
              <a:gd name="connsiteX0" fmla="*/ 911225 w 922337"/>
              <a:gd name="connsiteY0" fmla="*/ 11112 h 44449"/>
              <a:gd name="connsiteX1" fmla="*/ 11112 w 922337"/>
              <a:gd name="connsiteY1" fmla="*/ 12699 h 44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337" h="44449">
                <a:moveTo>
                  <a:pt x="911225" y="11112"/>
                </a:moveTo>
                <a:lnTo>
                  <a:pt x="11112" y="12699"/>
                </a:lnTo>
              </a:path>
            </a:pathLst>
          </a:custGeom>
          <a:ln w="254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962" y="3236735"/>
            <a:ext cx="922337" cy="44449"/>
          </a:xfrm>
          <a:custGeom>
            <a:avLst/>
            <a:gdLst>
              <a:gd name="connsiteX0" fmla="*/ 911225 w 922337"/>
              <a:gd name="connsiteY0" fmla="*/ 11112 h 44449"/>
              <a:gd name="connsiteX1" fmla="*/ 11112 w 922337"/>
              <a:gd name="connsiteY1" fmla="*/ 11113 h 44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337" h="44449">
                <a:moveTo>
                  <a:pt x="911225" y="11112"/>
                </a:moveTo>
                <a:lnTo>
                  <a:pt x="11112" y="11113"/>
                </a:lnTo>
              </a:path>
            </a:pathLst>
          </a:custGeom>
          <a:ln w="254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7650" y="3236737"/>
            <a:ext cx="922336" cy="44449"/>
          </a:xfrm>
          <a:custGeom>
            <a:avLst/>
            <a:gdLst>
              <a:gd name="connsiteX0" fmla="*/ 911223 w 922336"/>
              <a:gd name="connsiteY0" fmla="*/ 11112 h 44449"/>
              <a:gd name="connsiteX1" fmla="*/ 11112 w 922336"/>
              <a:gd name="connsiteY1" fmla="*/ 12700 h 44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336" h="44449">
                <a:moveTo>
                  <a:pt x="911223" y="11112"/>
                </a:moveTo>
                <a:lnTo>
                  <a:pt x="11112" y="12700"/>
                </a:lnTo>
              </a:path>
            </a:pathLst>
          </a:custGeom>
          <a:ln w="254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04249" y="3236737"/>
            <a:ext cx="922336" cy="44449"/>
          </a:xfrm>
          <a:custGeom>
            <a:avLst/>
            <a:gdLst>
              <a:gd name="connsiteX0" fmla="*/ 911224 w 922336"/>
              <a:gd name="connsiteY0" fmla="*/ 11112 h 44449"/>
              <a:gd name="connsiteX1" fmla="*/ 11112 w 922336"/>
              <a:gd name="connsiteY1" fmla="*/ 11113 h 44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336" h="44449">
                <a:moveTo>
                  <a:pt x="911224" y="11112"/>
                </a:moveTo>
                <a:lnTo>
                  <a:pt x="11112" y="11113"/>
                </a:lnTo>
              </a:path>
            </a:pathLst>
          </a:custGeom>
          <a:ln w="254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492500" y="279400"/>
            <a:ext cx="5181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要不要优化？－简单即正义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2438400"/>
            <a:ext cx="596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							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44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21200" y="3429000"/>
            <a:ext cx="584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							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4800" dirty="0" smtClean="0">
                <a:solidFill>
                  <a:srgbClr val="2f2637"/>
                </a:solidFill>
                <a:latin typeface="华文宋体" pitchFamily="18" charset="0"/>
                <a:cs typeface="华文宋体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2501900"/>
            <a:ext cx="5588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4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28100" y="3429000"/>
            <a:ext cx="342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800" dirty="0" smtClean="0">
                <a:solidFill>
                  <a:srgbClr val="2f2637"/>
                </a:solidFill>
                <a:latin typeface="华文宋体" pitchFamily="18" charset="0"/>
                <a:cs typeface="华文宋体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3721100"/>
            <a:ext cx="149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避免过早优化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2095500"/>
            <a:ext cx="2120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    按正确的方式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写代码并无额外成本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3797300"/>
            <a:ext cx="166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避免效果不明显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的优化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0" y="2044700"/>
            <a:ext cx="2476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    效果由大量细微的优化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累积而成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5207000"/>
            <a:ext cx="70485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始终编写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清晰，直接，易理解  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的代码</a:t>
            </a:r>
            <a:r>
              <a:rPr lang="en-US" altLang="zh-CN" sz="24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168400" algn="l"/>
              </a:tabLst>
            </a:pP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如果违背了简单性，则考虑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复杂度  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与性能提升的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性价比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0325" y="5586412"/>
            <a:ext cx="923925" cy="923926"/>
          </a:xfrm>
          <a:custGeom>
            <a:avLst/>
            <a:gdLst>
              <a:gd name="connsiteX0" fmla="*/ 0 w 923925"/>
              <a:gd name="connsiteY0" fmla="*/ 461963 h 923926"/>
              <a:gd name="connsiteX1" fmla="*/ 461962 w 923925"/>
              <a:gd name="connsiteY1" fmla="*/ 0 h 923926"/>
              <a:gd name="connsiteX2" fmla="*/ 923925 w 923925"/>
              <a:gd name="connsiteY2" fmla="*/ 461963 h 923926"/>
              <a:gd name="connsiteX3" fmla="*/ 461962 w 923925"/>
              <a:gd name="connsiteY3" fmla="*/ 923926 h 923926"/>
              <a:gd name="connsiteX4" fmla="*/ 0 w 923925"/>
              <a:gd name="connsiteY4" fmla="*/ 461963 h 923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3925" h="923926">
                <a:moveTo>
                  <a:pt x="0" y="461963"/>
                </a:moveTo>
                <a:cubicBezTo>
                  <a:pt x="0" y="206828"/>
                  <a:pt x="206827" y="0"/>
                  <a:pt x="461962" y="0"/>
                </a:cubicBezTo>
                <a:cubicBezTo>
                  <a:pt x="717097" y="0"/>
                  <a:pt x="923925" y="206828"/>
                  <a:pt x="923925" y="461963"/>
                </a:cubicBezTo>
                <a:cubicBezTo>
                  <a:pt x="923925" y="717098"/>
                  <a:pt x="717097" y="923926"/>
                  <a:pt x="461962" y="923926"/>
                </a:cubicBezTo>
                <a:cubicBezTo>
                  <a:pt x="206827" y="923926"/>
                  <a:pt x="0" y="717098"/>
                  <a:pt x="0" y="46196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2175" y="1146176"/>
            <a:ext cx="631825" cy="631824"/>
          </a:xfrm>
          <a:custGeom>
            <a:avLst/>
            <a:gdLst>
              <a:gd name="connsiteX0" fmla="*/ 0 w 631825"/>
              <a:gd name="connsiteY0" fmla="*/ 315912 h 631824"/>
              <a:gd name="connsiteX1" fmla="*/ 315912 w 631825"/>
              <a:gd name="connsiteY1" fmla="*/ 0 h 631824"/>
              <a:gd name="connsiteX2" fmla="*/ 631825 w 631825"/>
              <a:gd name="connsiteY2" fmla="*/ 315912 h 631824"/>
              <a:gd name="connsiteX3" fmla="*/ 315912 w 631825"/>
              <a:gd name="connsiteY3" fmla="*/ 631825 h 631824"/>
              <a:gd name="connsiteX4" fmla="*/ 0 w 631825"/>
              <a:gd name="connsiteY4" fmla="*/ 315912 h 631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825" h="631824">
                <a:moveTo>
                  <a:pt x="0" y="315912"/>
                </a:moveTo>
                <a:cubicBezTo>
                  <a:pt x="0" y="141438"/>
                  <a:pt x="141438" y="0"/>
                  <a:pt x="315912" y="0"/>
                </a:cubicBezTo>
                <a:cubicBezTo>
                  <a:pt x="490386" y="0"/>
                  <a:pt x="631825" y="141438"/>
                  <a:pt x="631825" y="315912"/>
                </a:cubicBezTo>
                <a:cubicBezTo>
                  <a:pt x="631825" y="490386"/>
                  <a:pt x="490386" y="631825"/>
                  <a:pt x="315912" y="631825"/>
                </a:cubicBezTo>
                <a:cubicBezTo>
                  <a:pt x="141438" y="631825"/>
                  <a:pt x="0" y="490386"/>
                  <a:pt x="0" y="3159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5825" y="1139826"/>
            <a:ext cx="644525" cy="644525"/>
          </a:xfrm>
          <a:custGeom>
            <a:avLst/>
            <a:gdLst>
              <a:gd name="connsiteX0" fmla="*/ 6350 w 644525"/>
              <a:gd name="connsiteY0" fmla="*/ 322262 h 644525"/>
              <a:gd name="connsiteX1" fmla="*/ 322262 w 644525"/>
              <a:gd name="connsiteY1" fmla="*/ 6350 h 644525"/>
              <a:gd name="connsiteX2" fmla="*/ 638175 w 644525"/>
              <a:gd name="connsiteY2" fmla="*/ 322262 h 644525"/>
              <a:gd name="connsiteX3" fmla="*/ 322262 w 644525"/>
              <a:gd name="connsiteY3" fmla="*/ 638175 h 644525"/>
              <a:gd name="connsiteX4" fmla="*/ 6350 w 644525"/>
              <a:gd name="connsiteY4" fmla="*/ 322262 h 644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525" h="644525">
                <a:moveTo>
                  <a:pt x="6350" y="322262"/>
                </a:moveTo>
                <a:cubicBezTo>
                  <a:pt x="6350" y="147789"/>
                  <a:pt x="147789" y="6350"/>
                  <a:pt x="322262" y="6350"/>
                </a:cubicBezTo>
                <a:cubicBezTo>
                  <a:pt x="496736" y="6350"/>
                  <a:pt x="638175" y="147789"/>
                  <a:pt x="638175" y="322262"/>
                </a:cubicBezTo>
                <a:cubicBezTo>
                  <a:pt x="638175" y="496736"/>
                  <a:pt x="496736" y="638175"/>
                  <a:pt x="322262" y="638175"/>
                </a:cubicBezTo>
                <a:cubicBezTo>
                  <a:pt x="147789" y="638175"/>
                  <a:pt x="6350" y="496736"/>
                  <a:pt x="6350" y="3222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7198" y="4271963"/>
            <a:ext cx="3613149" cy="25399"/>
          </a:xfrm>
          <a:custGeom>
            <a:avLst/>
            <a:gdLst>
              <a:gd name="connsiteX0" fmla="*/ 3606799 w 3613149"/>
              <a:gd name="connsiteY0" fmla="*/ 6350 h 25399"/>
              <a:gd name="connsiteX1" fmla="*/ 6350 w 3613149"/>
              <a:gd name="connsiteY1" fmla="*/ 7937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3149" h="25399">
                <a:moveTo>
                  <a:pt x="3606799" y="6350"/>
                </a:moveTo>
                <a:lnTo>
                  <a:pt x="6350" y="7937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3748" y="1954213"/>
            <a:ext cx="1012826" cy="1012826"/>
          </a:xfrm>
          <a:custGeom>
            <a:avLst/>
            <a:gdLst>
              <a:gd name="connsiteX0" fmla="*/ 0 w 1012826"/>
              <a:gd name="connsiteY0" fmla="*/ 506412 h 1012826"/>
              <a:gd name="connsiteX1" fmla="*/ 506413 w 1012826"/>
              <a:gd name="connsiteY1" fmla="*/ 0 h 1012826"/>
              <a:gd name="connsiteX2" fmla="*/ 1012826 w 1012826"/>
              <a:gd name="connsiteY2" fmla="*/ 506412 h 1012826"/>
              <a:gd name="connsiteX3" fmla="*/ 506413 w 1012826"/>
              <a:gd name="connsiteY3" fmla="*/ 1012826 h 1012826"/>
              <a:gd name="connsiteX4" fmla="*/ 0 w 1012826"/>
              <a:gd name="connsiteY4" fmla="*/ 506412 h 1012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826" h="1012826">
                <a:moveTo>
                  <a:pt x="0" y="506412"/>
                </a:moveTo>
                <a:cubicBezTo>
                  <a:pt x="0" y="226729"/>
                  <a:pt x="226729" y="0"/>
                  <a:pt x="506413" y="0"/>
                </a:cubicBezTo>
                <a:cubicBezTo>
                  <a:pt x="786096" y="0"/>
                  <a:pt x="1012826" y="226729"/>
                  <a:pt x="1012826" y="506412"/>
                </a:cubicBezTo>
                <a:cubicBezTo>
                  <a:pt x="1012826" y="786096"/>
                  <a:pt x="786096" y="1012826"/>
                  <a:pt x="506413" y="1012826"/>
                </a:cubicBezTo>
                <a:cubicBezTo>
                  <a:pt x="226729" y="1012826"/>
                  <a:pt x="0" y="786096"/>
                  <a:pt x="0" y="5064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398" y="1947863"/>
            <a:ext cx="1025525" cy="1025525"/>
          </a:xfrm>
          <a:custGeom>
            <a:avLst/>
            <a:gdLst>
              <a:gd name="connsiteX0" fmla="*/ 6350 w 1025525"/>
              <a:gd name="connsiteY0" fmla="*/ 512762 h 1025525"/>
              <a:gd name="connsiteX1" fmla="*/ 512762 w 1025525"/>
              <a:gd name="connsiteY1" fmla="*/ 6350 h 1025525"/>
              <a:gd name="connsiteX2" fmla="*/ 1019175 w 1025525"/>
              <a:gd name="connsiteY2" fmla="*/ 512762 h 1025525"/>
              <a:gd name="connsiteX3" fmla="*/ 512762 w 1025525"/>
              <a:gd name="connsiteY3" fmla="*/ 1019175 h 1025525"/>
              <a:gd name="connsiteX4" fmla="*/ 6350 w 1025525"/>
              <a:gd name="connsiteY4" fmla="*/ 512762 h 1025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5525" h="1025525">
                <a:moveTo>
                  <a:pt x="6350" y="512762"/>
                </a:moveTo>
                <a:cubicBezTo>
                  <a:pt x="6350" y="233078"/>
                  <a:pt x="233078" y="6350"/>
                  <a:pt x="512762" y="6350"/>
                </a:cubicBezTo>
                <a:cubicBezTo>
                  <a:pt x="792446" y="6350"/>
                  <a:pt x="1019175" y="233078"/>
                  <a:pt x="1019175" y="512762"/>
                </a:cubicBezTo>
                <a:cubicBezTo>
                  <a:pt x="1019175" y="792446"/>
                  <a:pt x="792446" y="1019175"/>
                  <a:pt x="512762" y="1019175"/>
                </a:cubicBezTo>
                <a:cubicBezTo>
                  <a:pt x="233078" y="1019175"/>
                  <a:pt x="6350" y="792446"/>
                  <a:pt x="6350" y="5127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2683" y="2627909"/>
            <a:ext cx="134029" cy="134340"/>
          </a:xfrm>
          <a:custGeom>
            <a:avLst/>
            <a:gdLst>
              <a:gd name="connsiteX0" fmla="*/ 66852 w 134029"/>
              <a:gd name="connsiteY0" fmla="*/ 134340 h 134340"/>
              <a:gd name="connsiteX1" fmla="*/ 0 w 134029"/>
              <a:gd name="connsiteY1" fmla="*/ 0 h 134340"/>
              <a:gd name="connsiteX2" fmla="*/ 134029 w 134029"/>
              <a:gd name="connsiteY2" fmla="*/ 0 h 134340"/>
              <a:gd name="connsiteX3" fmla="*/ 66852 w 134029"/>
              <a:gd name="connsiteY3" fmla="*/ 134340 h 1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29" h="134340">
                <a:moveTo>
                  <a:pt x="66852" y="134340"/>
                </a:moveTo>
                <a:lnTo>
                  <a:pt x="0" y="0"/>
                </a:lnTo>
                <a:lnTo>
                  <a:pt x="134029" y="0"/>
                </a:lnTo>
                <a:lnTo>
                  <a:pt x="66852" y="13434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1954213"/>
            <a:ext cx="3635375" cy="3635375"/>
          </a:xfrm>
          <a:custGeom>
            <a:avLst/>
            <a:gdLst>
              <a:gd name="connsiteX0" fmla="*/ 0 w 3635375"/>
              <a:gd name="connsiteY0" fmla="*/ 1817687 h 3635375"/>
              <a:gd name="connsiteX1" fmla="*/ 1817687 w 3635375"/>
              <a:gd name="connsiteY1" fmla="*/ 0 h 3635375"/>
              <a:gd name="connsiteX2" fmla="*/ 3635375 w 3635375"/>
              <a:gd name="connsiteY2" fmla="*/ 1817687 h 3635375"/>
              <a:gd name="connsiteX3" fmla="*/ 1817687 w 3635375"/>
              <a:gd name="connsiteY3" fmla="*/ 3635375 h 3635375"/>
              <a:gd name="connsiteX4" fmla="*/ 0 w 3635375"/>
              <a:gd name="connsiteY4" fmla="*/ 1817687 h 363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35375" h="3635375">
                <a:moveTo>
                  <a:pt x="0" y="1817687"/>
                </a:moveTo>
                <a:cubicBezTo>
                  <a:pt x="0" y="813805"/>
                  <a:pt x="813805" y="0"/>
                  <a:pt x="1817687" y="0"/>
                </a:cubicBezTo>
                <a:cubicBezTo>
                  <a:pt x="2821569" y="0"/>
                  <a:pt x="3635375" y="813805"/>
                  <a:pt x="3635375" y="1817687"/>
                </a:cubicBezTo>
                <a:cubicBezTo>
                  <a:pt x="3635375" y="2821569"/>
                  <a:pt x="2821569" y="3635375"/>
                  <a:pt x="1817687" y="3635375"/>
                </a:cubicBezTo>
                <a:cubicBezTo>
                  <a:pt x="813805" y="3635375"/>
                  <a:pt x="0" y="2821569"/>
                  <a:pt x="0" y="1817687"/>
                </a:cubicBezTo>
              </a:path>
            </a:pathLst>
          </a:custGeom>
          <a:solidFill>
            <a:srgbClr val="9692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1737" y="2095500"/>
            <a:ext cx="3346449" cy="3346449"/>
          </a:xfrm>
          <a:custGeom>
            <a:avLst/>
            <a:gdLst>
              <a:gd name="connsiteX0" fmla="*/ 31750 w 3346449"/>
              <a:gd name="connsiteY0" fmla="*/ 1673224 h 3346449"/>
              <a:gd name="connsiteX1" fmla="*/ 1673224 w 3346449"/>
              <a:gd name="connsiteY1" fmla="*/ 31750 h 3346449"/>
              <a:gd name="connsiteX2" fmla="*/ 3314699 w 3346449"/>
              <a:gd name="connsiteY2" fmla="*/ 1673224 h 3346449"/>
              <a:gd name="connsiteX3" fmla="*/ 1673224 w 3346449"/>
              <a:gd name="connsiteY3" fmla="*/ 3314699 h 3346449"/>
              <a:gd name="connsiteX4" fmla="*/ 31750 w 3346449"/>
              <a:gd name="connsiteY4" fmla="*/ 1673224 h 3346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46449" h="3346449">
                <a:moveTo>
                  <a:pt x="31750" y="1673224"/>
                </a:moveTo>
                <a:cubicBezTo>
                  <a:pt x="31750" y="766663"/>
                  <a:pt x="766663" y="31750"/>
                  <a:pt x="1673224" y="31750"/>
                </a:cubicBezTo>
                <a:cubicBezTo>
                  <a:pt x="2579785" y="31750"/>
                  <a:pt x="3314699" y="766663"/>
                  <a:pt x="3314699" y="1673224"/>
                </a:cubicBezTo>
                <a:cubicBezTo>
                  <a:pt x="3314699" y="2579786"/>
                  <a:pt x="2579785" y="3314699"/>
                  <a:pt x="1673224" y="3314699"/>
                </a:cubicBezTo>
                <a:cubicBezTo>
                  <a:pt x="766663" y="3314699"/>
                  <a:pt x="31750" y="2579786"/>
                  <a:pt x="31750" y="1673224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955800"/>
            <a:ext cx="36576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4100" y="2273300"/>
            <a:ext cx="520700" cy="39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57400" y="2959100"/>
            <a:ext cx="16383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800"/>
              </a:lnSpc>
              <a:tabLst>
							</a:tabLst>
            </a:pPr>
            <a:r>
              <a:rPr lang="en-US" altLang="zh-CN" sz="13800" dirty="0" smtClean="0">
                <a:solidFill>
                  <a:srgbClr val="fdfdfd"/>
                </a:solidFill>
                <a:latin typeface="华文宋体" pitchFamily="18" charset="0"/>
                <a:cs typeface="华文宋体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3517900"/>
            <a:ext cx="32512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6200" algn="l"/>
              </a:tabLst>
            </a:pP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TUNNING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JVM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    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JIT浅说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JVM参数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GC停顿  </a:t>
            </a:r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1327" y="4380433"/>
            <a:ext cx="3349173" cy="955785"/>
          </a:xfrm>
          <a:custGeom>
            <a:avLst/>
            <a:gdLst>
              <a:gd name="connsiteX0" fmla="*/ 0 w 3349173"/>
              <a:gd name="connsiteY0" fmla="*/ 14681 h 955785"/>
              <a:gd name="connsiteX1" fmla="*/ 14680 w 3349173"/>
              <a:gd name="connsiteY1" fmla="*/ 0 h 955785"/>
              <a:gd name="connsiteX2" fmla="*/ 3334492 w 3349173"/>
              <a:gd name="connsiteY2" fmla="*/ 0 h 955785"/>
              <a:gd name="connsiteX3" fmla="*/ 3349172 w 3349173"/>
              <a:gd name="connsiteY3" fmla="*/ 14681 h 955785"/>
              <a:gd name="connsiteX4" fmla="*/ 3349172 w 3349173"/>
              <a:gd name="connsiteY4" fmla="*/ 941104 h 955785"/>
              <a:gd name="connsiteX5" fmla="*/ 3334492 w 3349173"/>
              <a:gd name="connsiteY5" fmla="*/ 955785 h 955785"/>
              <a:gd name="connsiteX6" fmla="*/ 14680 w 3349173"/>
              <a:gd name="connsiteY6" fmla="*/ 955785 h 955785"/>
              <a:gd name="connsiteX7" fmla="*/ 0 w 3349173"/>
              <a:gd name="connsiteY7" fmla="*/ 941104 h 955785"/>
              <a:gd name="connsiteX8" fmla="*/ 0 w 3349173"/>
              <a:gd name="connsiteY8" fmla="*/ 14681 h 9557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349173" h="955785">
                <a:moveTo>
                  <a:pt x="0" y="14681"/>
                </a:moveTo>
                <a:cubicBezTo>
                  <a:pt x="0" y="6572"/>
                  <a:pt x="6572" y="0"/>
                  <a:pt x="14680" y="0"/>
                </a:cubicBezTo>
                <a:lnTo>
                  <a:pt x="3334492" y="0"/>
                </a:lnTo>
                <a:cubicBezTo>
                  <a:pt x="3342600" y="0"/>
                  <a:pt x="3349172" y="6572"/>
                  <a:pt x="3349172" y="14681"/>
                </a:cubicBezTo>
                <a:lnTo>
                  <a:pt x="3349172" y="941104"/>
                </a:lnTo>
                <a:cubicBezTo>
                  <a:pt x="3349172" y="949213"/>
                  <a:pt x="3342600" y="955785"/>
                  <a:pt x="3334492" y="955785"/>
                </a:cubicBezTo>
                <a:lnTo>
                  <a:pt x="14680" y="955785"/>
                </a:lnTo>
                <a:cubicBezTo>
                  <a:pt x="6572" y="955785"/>
                  <a:pt x="0" y="949213"/>
                  <a:pt x="0" y="941104"/>
                </a:cubicBezTo>
                <a:lnTo>
                  <a:pt x="0" y="14681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5738" y="1926197"/>
            <a:ext cx="1835434" cy="1333625"/>
          </a:xfrm>
          <a:custGeom>
            <a:avLst/>
            <a:gdLst>
              <a:gd name="connsiteX0" fmla="*/ 0 w 1835434"/>
              <a:gd name="connsiteY0" fmla="*/ 20483 h 1333625"/>
              <a:gd name="connsiteX1" fmla="*/ 20485 w 1835434"/>
              <a:gd name="connsiteY1" fmla="*/ 0 h 1333625"/>
              <a:gd name="connsiteX2" fmla="*/ 1814950 w 1835434"/>
              <a:gd name="connsiteY2" fmla="*/ 0 h 1333625"/>
              <a:gd name="connsiteX3" fmla="*/ 1835434 w 1835434"/>
              <a:gd name="connsiteY3" fmla="*/ 20483 h 1333625"/>
              <a:gd name="connsiteX4" fmla="*/ 1835434 w 1835434"/>
              <a:gd name="connsiteY4" fmla="*/ 1313141 h 1333625"/>
              <a:gd name="connsiteX5" fmla="*/ 1814950 w 1835434"/>
              <a:gd name="connsiteY5" fmla="*/ 1333625 h 1333625"/>
              <a:gd name="connsiteX6" fmla="*/ 20485 w 1835434"/>
              <a:gd name="connsiteY6" fmla="*/ 1333625 h 1333625"/>
              <a:gd name="connsiteX7" fmla="*/ 0 w 1835434"/>
              <a:gd name="connsiteY7" fmla="*/ 1313141 h 1333625"/>
              <a:gd name="connsiteX8" fmla="*/ 0 w 1835434"/>
              <a:gd name="connsiteY8" fmla="*/ 20483 h 1333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5434" h="1333625">
                <a:moveTo>
                  <a:pt x="0" y="20483"/>
                </a:moveTo>
                <a:cubicBezTo>
                  <a:pt x="0" y="9170"/>
                  <a:pt x="9172" y="0"/>
                  <a:pt x="20485" y="0"/>
                </a:cubicBezTo>
                <a:lnTo>
                  <a:pt x="1814950" y="0"/>
                </a:lnTo>
                <a:cubicBezTo>
                  <a:pt x="1826263" y="0"/>
                  <a:pt x="1835434" y="9170"/>
                  <a:pt x="1835434" y="20483"/>
                </a:cubicBezTo>
                <a:lnTo>
                  <a:pt x="1835434" y="1313141"/>
                </a:lnTo>
                <a:cubicBezTo>
                  <a:pt x="1835434" y="1324455"/>
                  <a:pt x="1826263" y="1333625"/>
                  <a:pt x="1814950" y="1333625"/>
                </a:cubicBezTo>
                <a:lnTo>
                  <a:pt x="20485" y="1333625"/>
                </a:lnTo>
                <a:cubicBezTo>
                  <a:pt x="9172" y="1333625"/>
                  <a:pt x="0" y="1324455"/>
                  <a:pt x="0" y="1313141"/>
                </a:cubicBezTo>
                <a:lnTo>
                  <a:pt x="0" y="20483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3612" y="3165475"/>
            <a:ext cx="2419350" cy="3686175"/>
          </a:xfrm>
          <a:custGeom>
            <a:avLst/>
            <a:gdLst>
              <a:gd name="connsiteX0" fmla="*/ 1028700 w 2419350"/>
              <a:gd name="connsiteY0" fmla="*/ 542925 h 3686175"/>
              <a:gd name="connsiteX1" fmla="*/ 819150 w 2419350"/>
              <a:gd name="connsiteY1" fmla="*/ 657225 h 3686175"/>
              <a:gd name="connsiteX2" fmla="*/ 1019175 w 2419350"/>
              <a:gd name="connsiteY2" fmla="*/ 0 h 3686175"/>
              <a:gd name="connsiteX3" fmla="*/ 1647825 w 2419350"/>
              <a:gd name="connsiteY3" fmla="*/ 190500 h 3686175"/>
              <a:gd name="connsiteX4" fmla="*/ 1485900 w 2419350"/>
              <a:gd name="connsiteY4" fmla="*/ 295275 h 3686175"/>
              <a:gd name="connsiteX5" fmla="*/ 2419350 w 2419350"/>
              <a:gd name="connsiteY5" fmla="*/ 2000250 h 3686175"/>
              <a:gd name="connsiteX6" fmla="*/ 1295400 w 2419350"/>
              <a:gd name="connsiteY6" fmla="*/ 3686175 h 3686175"/>
              <a:gd name="connsiteX7" fmla="*/ 0 w 2419350"/>
              <a:gd name="connsiteY7" fmla="*/ 3686175 h 3686175"/>
              <a:gd name="connsiteX8" fmla="*/ 2209800 w 2419350"/>
              <a:gd name="connsiteY8" fmla="*/ 2000250 h 3686175"/>
              <a:gd name="connsiteX9" fmla="*/ 1028700 w 2419350"/>
              <a:gd name="connsiteY9" fmla="*/ 542925 h 3686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19350" h="3686175">
                <a:moveTo>
                  <a:pt x="1028700" y="542925"/>
                </a:moveTo>
                <a:lnTo>
                  <a:pt x="819150" y="657225"/>
                </a:lnTo>
                <a:lnTo>
                  <a:pt x="1019175" y="0"/>
                </a:lnTo>
                <a:lnTo>
                  <a:pt x="1647825" y="190500"/>
                </a:lnTo>
                <a:lnTo>
                  <a:pt x="1485900" y="295275"/>
                </a:lnTo>
                <a:lnTo>
                  <a:pt x="2419350" y="2000250"/>
                </a:lnTo>
                <a:lnTo>
                  <a:pt x="1295400" y="3686175"/>
                </a:lnTo>
                <a:lnTo>
                  <a:pt x="0" y="3686175"/>
                </a:lnTo>
                <a:lnTo>
                  <a:pt x="2209800" y="2000250"/>
                </a:lnTo>
                <a:lnTo>
                  <a:pt x="1028700" y="542925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9012" y="2555875"/>
            <a:ext cx="1323975" cy="4295775"/>
          </a:xfrm>
          <a:custGeom>
            <a:avLst/>
            <a:gdLst>
              <a:gd name="connsiteX0" fmla="*/ 1257300 w 1323975"/>
              <a:gd name="connsiteY0" fmla="*/ 352425 h 4295775"/>
              <a:gd name="connsiteX1" fmla="*/ 733425 w 1323975"/>
              <a:gd name="connsiteY1" fmla="*/ 0 h 4295775"/>
              <a:gd name="connsiteX2" fmla="*/ 352425 w 1323975"/>
              <a:gd name="connsiteY2" fmla="*/ 552450 h 4295775"/>
              <a:gd name="connsiteX3" fmla="*/ 542925 w 1323975"/>
              <a:gd name="connsiteY3" fmla="*/ 523875 h 4295775"/>
              <a:gd name="connsiteX4" fmla="*/ 1123950 w 1323975"/>
              <a:gd name="connsiteY4" fmla="*/ 2609850 h 4295775"/>
              <a:gd name="connsiteX5" fmla="*/ 0 w 1323975"/>
              <a:gd name="connsiteY5" fmla="*/ 4295775 h 4295775"/>
              <a:gd name="connsiteX6" fmla="*/ 1323975 w 1323975"/>
              <a:gd name="connsiteY6" fmla="*/ 4295775 h 4295775"/>
              <a:gd name="connsiteX7" fmla="*/ 1323975 w 1323975"/>
              <a:gd name="connsiteY7" fmla="*/ 2600325 h 4295775"/>
              <a:gd name="connsiteX8" fmla="*/ 1085850 w 1323975"/>
              <a:gd name="connsiteY8" fmla="*/ 390525 h 4295775"/>
              <a:gd name="connsiteX9" fmla="*/ 1257300 w 1323975"/>
              <a:gd name="connsiteY9" fmla="*/ 352425 h 429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323975" h="4295775">
                <a:moveTo>
                  <a:pt x="1257300" y="352425"/>
                </a:moveTo>
                <a:lnTo>
                  <a:pt x="733425" y="0"/>
                </a:lnTo>
                <a:lnTo>
                  <a:pt x="352425" y="552450"/>
                </a:lnTo>
                <a:lnTo>
                  <a:pt x="542925" y="523875"/>
                </a:lnTo>
                <a:lnTo>
                  <a:pt x="1123950" y="2609850"/>
                </a:lnTo>
                <a:lnTo>
                  <a:pt x="0" y="4295775"/>
                </a:lnTo>
                <a:lnTo>
                  <a:pt x="1323975" y="4295775"/>
                </a:lnTo>
                <a:lnTo>
                  <a:pt x="1323975" y="2600325"/>
                </a:lnTo>
                <a:lnTo>
                  <a:pt x="1085850" y="390525"/>
                </a:lnTo>
                <a:lnTo>
                  <a:pt x="1257300" y="352425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2662" y="2549525"/>
            <a:ext cx="1336674" cy="4308474"/>
          </a:xfrm>
          <a:custGeom>
            <a:avLst/>
            <a:gdLst>
              <a:gd name="connsiteX0" fmla="*/ 1263650 w 1336674"/>
              <a:gd name="connsiteY0" fmla="*/ 358775 h 4308474"/>
              <a:gd name="connsiteX1" fmla="*/ 739775 w 1336674"/>
              <a:gd name="connsiteY1" fmla="*/ 6350 h 4308474"/>
              <a:gd name="connsiteX2" fmla="*/ 358775 w 1336674"/>
              <a:gd name="connsiteY2" fmla="*/ 558800 h 4308474"/>
              <a:gd name="connsiteX3" fmla="*/ 549275 w 1336674"/>
              <a:gd name="connsiteY3" fmla="*/ 530225 h 4308474"/>
              <a:gd name="connsiteX4" fmla="*/ 1130300 w 1336674"/>
              <a:gd name="connsiteY4" fmla="*/ 2616199 h 4308474"/>
              <a:gd name="connsiteX5" fmla="*/ 6350 w 1336674"/>
              <a:gd name="connsiteY5" fmla="*/ 4302124 h 4308474"/>
              <a:gd name="connsiteX6" fmla="*/ 1330324 w 1336674"/>
              <a:gd name="connsiteY6" fmla="*/ 4302124 h 4308474"/>
              <a:gd name="connsiteX7" fmla="*/ 1330324 w 1336674"/>
              <a:gd name="connsiteY7" fmla="*/ 2606674 h 4308474"/>
              <a:gd name="connsiteX8" fmla="*/ 1092200 w 1336674"/>
              <a:gd name="connsiteY8" fmla="*/ 396875 h 4308474"/>
              <a:gd name="connsiteX9" fmla="*/ 1263650 w 1336674"/>
              <a:gd name="connsiteY9" fmla="*/ 358775 h 4308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336674" h="4308474">
                <a:moveTo>
                  <a:pt x="1263650" y="358775"/>
                </a:moveTo>
                <a:lnTo>
                  <a:pt x="739775" y="6350"/>
                </a:lnTo>
                <a:lnTo>
                  <a:pt x="358775" y="558800"/>
                </a:lnTo>
                <a:lnTo>
                  <a:pt x="549275" y="530225"/>
                </a:lnTo>
                <a:lnTo>
                  <a:pt x="1130300" y="2616199"/>
                </a:lnTo>
                <a:lnTo>
                  <a:pt x="6350" y="4302124"/>
                </a:lnTo>
                <a:lnTo>
                  <a:pt x="1330324" y="4302124"/>
                </a:lnTo>
                <a:lnTo>
                  <a:pt x="1330324" y="2606674"/>
                </a:lnTo>
                <a:lnTo>
                  <a:pt x="1092200" y="396875"/>
                </a:lnTo>
                <a:lnTo>
                  <a:pt x="1263650" y="3587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3012" y="3165475"/>
            <a:ext cx="2419348" cy="3686175"/>
          </a:xfrm>
          <a:custGeom>
            <a:avLst/>
            <a:gdLst>
              <a:gd name="connsiteX0" fmla="*/ 1390648 w 2419348"/>
              <a:gd name="connsiteY0" fmla="*/ 542925 h 3686175"/>
              <a:gd name="connsiteX1" fmla="*/ 1600198 w 2419348"/>
              <a:gd name="connsiteY1" fmla="*/ 657225 h 3686175"/>
              <a:gd name="connsiteX2" fmla="*/ 1400173 w 2419348"/>
              <a:gd name="connsiteY2" fmla="*/ 0 h 3686175"/>
              <a:gd name="connsiteX3" fmla="*/ 771523 w 2419348"/>
              <a:gd name="connsiteY3" fmla="*/ 190500 h 3686175"/>
              <a:gd name="connsiteX4" fmla="*/ 933448 w 2419348"/>
              <a:gd name="connsiteY4" fmla="*/ 295275 h 3686175"/>
              <a:gd name="connsiteX5" fmla="*/ 0 w 2419348"/>
              <a:gd name="connsiteY5" fmla="*/ 2000250 h 3686175"/>
              <a:gd name="connsiteX6" fmla="*/ 1123948 w 2419348"/>
              <a:gd name="connsiteY6" fmla="*/ 3686175 h 3686175"/>
              <a:gd name="connsiteX7" fmla="*/ 2419348 w 2419348"/>
              <a:gd name="connsiteY7" fmla="*/ 3686175 h 3686175"/>
              <a:gd name="connsiteX8" fmla="*/ 209548 w 2419348"/>
              <a:gd name="connsiteY8" fmla="*/ 2000250 h 3686175"/>
              <a:gd name="connsiteX9" fmla="*/ 1390648 w 2419348"/>
              <a:gd name="connsiteY9" fmla="*/ 542925 h 3686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19348" h="3686175">
                <a:moveTo>
                  <a:pt x="1390648" y="542925"/>
                </a:moveTo>
                <a:lnTo>
                  <a:pt x="1600198" y="657225"/>
                </a:lnTo>
                <a:lnTo>
                  <a:pt x="1400173" y="0"/>
                </a:lnTo>
                <a:lnTo>
                  <a:pt x="771523" y="190500"/>
                </a:lnTo>
                <a:lnTo>
                  <a:pt x="933448" y="295275"/>
                </a:lnTo>
                <a:lnTo>
                  <a:pt x="0" y="2000250"/>
                </a:lnTo>
                <a:lnTo>
                  <a:pt x="1123948" y="3686175"/>
                </a:lnTo>
                <a:lnTo>
                  <a:pt x="2419348" y="3686175"/>
                </a:lnTo>
                <a:lnTo>
                  <a:pt x="209548" y="2000250"/>
                </a:lnTo>
                <a:lnTo>
                  <a:pt x="1390648" y="542925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6661" y="3159125"/>
            <a:ext cx="2432050" cy="3698874"/>
          </a:xfrm>
          <a:custGeom>
            <a:avLst/>
            <a:gdLst>
              <a:gd name="connsiteX0" fmla="*/ 1397000 w 2432050"/>
              <a:gd name="connsiteY0" fmla="*/ 549275 h 3698874"/>
              <a:gd name="connsiteX1" fmla="*/ 1606549 w 2432050"/>
              <a:gd name="connsiteY1" fmla="*/ 663575 h 3698874"/>
              <a:gd name="connsiteX2" fmla="*/ 1406525 w 2432050"/>
              <a:gd name="connsiteY2" fmla="*/ 6350 h 3698874"/>
              <a:gd name="connsiteX3" fmla="*/ 777875 w 2432050"/>
              <a:gd name="connsiteY3" fmla="*/ 196850 h 3698874"/>
              <a:gd name="connsiteX4" fmla="*/ 939800 w 2432050"/>
              <a:gd name="connsiteY4" fmla="*/ 301625 h 3698874"/>
              <a:gd name="connsiteX5" fmla="*/ 6350 w 2432050"/>
              <a:gd name="connsiteY5" fmla="*/ 2006599 h 3698874"/>
              <a:gd name="connsiteX6" fmla="*/ 1130300 w 2432050"/>
              <a:gd name="connsiteY6" fmla="*/ 3692524 h 3698874"/>
              <a:gd name="connsiteX7" fmla="*/ 2425699 w 2432050"/>
              <a:gd name="connsiteY7" fmla="*/ 3692524 h 3698874"/>
              <a:gd name="connsiteX8" fmla="*/ 215900 w 2432050"/>
              <a:gd name="connsiteY8" fmla="*/ 2006599 h 3698874"/>
              <a:gd name="connsiteX9" fmla="*/ 1397000 w 2432050"/>
              <a:gd name="connsiteY9" fmla="*/ 549275 h 36988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32050" h="3698874">
                <a:moveTo>
                  <a:pt x="1397000" y="549275"/>
                </a:moveTo>
                <a:lnTo>
                  <a:pt x="1606549" y="663575"/>
                </a:lnTo>
                <a:lnTo>
                  <a:pt x="1406525" y="6350"/>
                </a:lnTo>
                <a:lnTo>
                  <a:pt x="777875" y="196850"/>
                </a:lnTo>
                <a:lnTo>
                  <a:pt x="939800" y="301625"/>
                </a:lnTo>
                <a:lnTo>
                  <a:pt x="6350" y="2006599"/>
                </a:lnTo>
                <a:lnTo>
                  <a:pt x="1130300" y="3692524"/>
                </a:lnTo>
                <a:lnTo>
                  <a:pt x="2425699" y="3692524"/>
                </a:lnTo>
                <a:lnTo>
                  <a:pt x="215900" y="2006599"/>
                </a:lnTo>
                <a:lnTo>
                  <a:pt x="1397000" y="5492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2987" y="2555875"/>
            <a:ext cx="1323975" cy="4295775"/>
          </a:xfrm>
          <a:custGeom>
            <a:avLst/>
            <a:gdLst>
              <a:gd name="connsiteX0" fmla="*/ 66675 w 1323975"/>
              <a:gd name="connsiteY0" fmla="*/ 352425 h 4295775"/>
              <a:gd name="connsiteX1" fmla="*/ 590550 w 1323975"/>
              <a:gd name="connsiteY1" fmla="*/ 0 h 4295775"/>
              <a:gd name="connsiteX2" fmla="*/ 971550 w 1323975"/>
              <a:gd name="connsiteY2" fmla="*/ 552450 h 4295775"/>
              <a:gd name="connsiteX3" fmla="*/ 781050 w 1323975"/>
              <a:gd name="connsiteY3" fmla="*/ 523875 h 4295775"/>
              <a:gd name="connsiteX4" fmla="*/ 200025 w 1323975"/>
              <a:gd name="connsiteY4" fmla="*/ 2609850 h 4295775"/>
              <a:gd name="connsiteX5" fmla="*/ 1323975 w 1323975"/>
              <a:gd name="connsiteY5" fmla="*/ 4295775 h 4295775"/>
              <a:gd name="connsiteX6" fmla="*/ 0 w 1323975"/>
              <a:gd name="connsiteY6" fmla="*/ 4295775 h 4295775"/>
              <a:gd name="connsiteX7" fmla="*/ 0 w 1323975"/>
              <a:gd name="connsiteY7" fmla="*/ 2600325 h 4295775"/>
              <a:gd name="connsiteX8" fmla="*/ 238125 w 1323975"/>
              <a:gd name="connsiteY8" fmla="*/ 390525 h 4295775"/>
              <a:gd name="connsiteX9" fmla="*/ 66675 w 1323975"/>
              <a:gd name="connsiteY9" fmla="*/ 352425 h 4295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323975" h="4295775">
                <a:moveTo>
                  <a:pt x="66675" y="352425"/>
                </a:moveTo>
                <a:lnTo>
                  <a:pt x="590550" y="0"/>
                </a:lnTo>
                <a:lnTo>
                  <a:pt x="971550" y="552450"/>
                </a:lnTo>
                <a:lnTo>
                  <a:pt x="781050" y="523875"/>
                </a:lnTo>
                <a:lnTo>
                  <a:pt x="200025" y="2609850"/>
                </a:lnTo>
                <a:lnTo>
                  <a:pt x="1323975" y="4295775"/>
                </a:lnTo>
                <a:lnTo>
                  <a:pt x="0" y="4295775"/>
                </a:lnTo>
                <a:lnTo>
                  <a:pt x="0" y="2600325"/>
                </a:lnTo>
                <a:lnTo>
                  <a:pt x="238125" y="390525"/>
                </a:lnTo>
                <a:lnTo>
                  <a:pt x="66675" y="352425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91437" y="6591693"/>
            <a:ext cx="339725" cy="147244"/>
          </a:xfrm>
          <a:custGeom>
            <a:avLst/>
            <a:gdLst>
              <a:gd name="connsiteX0" fmla="*/ 170690 w 339725"/>
              <a:gd name="connsiteY0" fmla="*/ 31433 h 147244"/>
              <a:gd name="connsiteX1" fmla="*/ 77887 w 339725"/>
              <a:gd name="connsiteY1" fmla="*/ 0 h 147244"/>
              <a:gd name="connsiteX2" fmla="*/ 0 w 339725"/>
              <a:gd name="connsiteY2" fmla="*/ 0 h 147244"/>
              <a:gd name="connsiteX3" fmla="*/ 0 w 339725"/>
              <a:gd name="connsiteY3" fmla="*/ 110846 h 147244"/>
              <a:gd name="connsiteX4" fmla="*/ 36458 w 339725"/>
              <a:gd name="connsiteY4" fmla="*/ 147243 h 147244"/>
              <a:gd name="connsiteX5" fmla="*/ 303266 w 339725"/>
              <a:gd name="connsiteY5" fmla="*/ 147243 h 147244"/>
              <a:gd name="connsiteX6" fmla="*/ 339725 w 339725"/>
              <a:gd name="connsiteY6" fmla="*/ 110846 h 147244"/>
              <a:gd name="connsiteX7" fmla="*/ 339725 w 339725"/>
              <a:gd name="connsiteY7" fmla="*/ 0 h 147244"/>
              <a:gd name="connsiteX8" fmla="*/ 261837 w 339725"/>
              <a:gd name="connsiteY8" fmla="*/ 0 h 147244"/>
              <a:gd name="connsiteX9" fmla="*/ 170690 w 339725"/>
              <a:gd name="connsiteY9" fmla="*/ 31433 h 147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339725" h="147244">
                <a:moveTo>
                  <a:pt x="170690" y="31433"/>
                </a:moveTo>
                <a:cubicBezTo>
                  <a:pt x="135890" y="31433"/>
                  <a:pt x="102746" y="19853"/>
                  <a:pt x="778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0846"/>
                  <a:pt x="0" y="110846"/>
                  <a:pt x="0" y="110846"/>
                </a:cubicBezTo>
                <a:cubicBezTo>
                  <a:pt x="0" y="130699"/>
                  <a:pt x="16571" y="147243"/>
                  <a:pt x="36458" y="147243"/>
                </a:cubicBezTo>
                <a:cubicBezTo>
                  <a:pt x="303266" y="147243"/>
                  <a:pt x="303266" y="147243"/>
                  <a:pt x="303266" y="147243"/>
                </a:cubicBezTo>
                <a:cubicBezTo>
                  <a:pt x="323153" y="147243"/>
                  <a:pt x="339725" y="130699"/>
                  <a:pt x="339725" y="110846"/>
                </a:cubicBezTo>
                <a:cubicBezTo>
                  <a:pt x="339725" y="0"/>
                  <a:pt x="339725" y="0"/>
                  <a:pt x="339725" y="0"/>
                </a:cubicBezTo>
                <a:cubicBezTo>
                  <a:pt x="261837" y="0"/>
                  <a:pt x="261837" y="0"/>
                  <a:pt x="261837" y="0"/>
                </a:cubicBezTo>
                <a:cubicBezTo>
                  <a:pt x="236978" y="19853"/>
                  <a:pt x="205492" y="31433"/>
                  <a:pt x="170690" y="3143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30276" y="6657912"/>
            <a:ext cx="93905" cy="93726"/>
          </a:xfrm>
          <a:custGeom>
            <a:avLst/>
            <a:gdLst>
              <a:gd name="connsiteX0" fmla="*/ 46839 w 93905"/>
              <a:gd name="connsiteY0" fmla="*/ 93726 h 93726"/>
              <a:gd name="connsiteX1" fmla="*/ 0 w 93905"/>
              <a:gd name="connsiteY1" fmla="*/ 0 h 93726"/>
              <a:gd name="connsiteX2" fmla="*/ 93905 w 93905"/>
              <a:gd name="connsiteY2" fmla="*/ 0 h 93726"/>
              <a:gd name="connsiteX3" fmla="*/ 46839 w 93905"/>
              <a:gd name="connsiteY3" fmla="*/ 93726 h 93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3905" h="93726">
                <a:moveTo>
                  <a:pt x="46839" y="93726"/>
                </a:moveTo>
                <a:lnTo>
                  <a:pt x="0" y="0"/>
                </a:lnTo>
                <a:lnTo>
                  <a:pt x="93905" y="0"/>
                </a:lnTo>
                <a:lnTo>
                  <a:pt x="46839" y="93726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8955" y="6350000"/>
            <a:ext cx="76872" cy="388938"/>
          </a:xfrm>
          <a:custGeom>
            <a:avLst/>
            <a:gdLst>
              <a:gd name="connsiteX0" fmla="*/ 76872 w 76872"/>
              <a:gd name="connsiteY0" fmla="*/ 350165 h 388938"/>
              <a:gd name="connsiteX1" fmla="*/ 38436 w 76872"/>
              <a:gd name="connsiteY1" fmla="*/ 388938 h 388938"/>
              <a:gd name="connsiteX2" fmla="*/ 0 w 76872"/>
              <a:gd name="connsiteY2" fmla="*/ 350165 h 388938"/>
              <a:gd name="connsiteX3" fmla="*/ 0 w 76872"/>
              <a:gd name="connsiteY3" fmla="*/ 38772 h 388938"/>
              <a:gd name="connsiteX4" fmla="*/ 38436 w 76872"/>
              <a:gd name="connsiteY4" fmla="*/ 0 h 388938"/>
              <a:gd name="connsiteX5" fmla="*/ 76872 w 76872"/>
              <a:gd name="connsiteY5" fmla="*/ 38772 h 388938"/>
              <a:gd name="connsiteX6" fmla="*/ 76872 w 76872"/>
              <a:gd name="connsiteY6" fmla="*/ 350165 h 3889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872" h="388938">
                <a:moveTo>
                  <a:pt x="76872" y="350165"/>
                </a:moveTo>
                <a:cubicBezTo>
                  <a:pt x="76872" y="371974"/>
                  <a:pt x="58856" y="388938"/>
                  <a:pt x="38436" y="388938"/>
                </a:cubicBezTo>
                <a:cubicBezTo>
                  <a:pt x="16816" y="388938"/>
                  <a:pt x="0" y="371974"/>
                  <a:pt x="0" y="350165"/>
                </a:cubicBezTo>
                <a:cubicBezTo>
                  <a:pt x="0" y="38772"/>
                  <a:pt x="0" y="38772"/>
                  <a:pt x="0" y="38772"/>
                </a:cubicBezTo>
                <a:cubicBezTo>
                  <a:pt x="0" y="16963"/>
                  <a:pt x="16816" y="0"/>
                  <a:pt x="38436" y="0"/>
                </a:cubicBezTo>
                <a:cubicBezTo>
                  <a:pt x="58856" y="0"/>
                  <a:pt x="76872" y="16963"/>
                  <a:pt x="76872" y="38772"/>
                </a:cubicBezTo>
                <a:lnTo>
                  <a:pt x="76872" y="3501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6210" y="6587303"/>
            <a:ext cx="76017" cy="151634"/>
          </a:xfrm>
          <a:custGeom>
            <a:avLst/>
            <a:gdLst>
              <a:gd name="connsiteX0" fmla="*/ 76017 w 76017"/>
              <a:gd name="connsiteY0" fmla="*/ 112816 h 151634"/>
              <a:gd name="connsiteX1" fmla="*/ 38612 w 76017"/>
              <a:gd name="connsiteY1" fmla="*/ 151634 h 151634"/>
              <a:gd name="connsiteX2" fmla="*/ 0 w 76017"/>
              <a:gd name="connsiteY2" fmla="*/ 112816 h 151634"/>
              <a:gd name="connsiteX3" fmla="*/ 0 w 76017"/>
              <a:gd name="connsiteY3" fmla="*/ 38818 h 151634"/>
              <a:gd name="connsiteX4" fmla="*/ 38612 w 76017"/>
              <a:gd name="connsiteY4" fmla="*/ 0 h 151634"/>
              <a:gd name="connsiteX5" fmla="*/ 76017 w 76017"/>
              <a:gd name="connsiteY5" fmla="*/ 38818 h 151634"/>
              <a:gd name="connsiteX6" fmla="*/ 76017 w 76017"/>
              <a:gd name="connsiteY6" fmla="*/ 112816 h 151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017" h="151634">
                <a:moveTo>
                  <a:pt x="76017" y="112816"/>
                </a:moveTo>
                <a:cubicBezTo>
                  <a:pt x="76017" y="134651"/>
                  <a:pt x="59125" y="151634"/>
                  <a:pt x="38612" y="151634"/>
                </a:cubicBezTo>
                <a:cubicBezTo>
                  <a:pt x="16893" y="151634"/>
                  <a:pt x="0" y="134651"/>
                  <a:pt x="0" y="112816"/>
                </a:cubicBezTo>
                <a:cubicBezTo>
                  <a:pt x="0" y="38818"/>
                  <a:pt x="0" y="38818"/>
                  <a:pt x="0" y="38818"/>
                </a:cubicBezTo>
                <a:cubicBezTo>
                  <a:pt x="0" y="16982"/>
                  <a:pt x="16893" y="0"/>
                  <a:pt x="38612" y="0"/>
                </a:cubicBezTo>
                <a:cubicBezTo>
                  <a:pt x="59125" y="0"/>
                  <a:pt x="76017" y="16982"/>
                  <a:pt x="76017" y="38818"/>
                </a:cubicBezTo>
                <a:lnTo>
                  <a:pt x="76017" y="1128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2552" y="6475077"/>
            <a:ext cx="76871" cy="263861"/>
          </a:xfrm>
          <a:custGeom>
            <a:avLst/>
            <a:gdLst>
              <a:gd name="connsiteX0" fmla="*/ 76870 w 76871"/>
              <a:gd name="connsiteY0" fmla="*/ 225129 h 263861"/>
              <a:gd name="connsiteX1" fmla="*/ 38435 w 76871"/>
              <a:gd name="connsiteY1" fmla="*/ 263861 h 263861"/>
              <a:gd name="connsiteX2" fmla="*/ 0 w 76871"/>
              <a:gd name="connsiteY2" fmla="*/ 225129 h 263861"/>
              <a:gd name="connsiteX3" fmla="*/ 0 w 76871"/>
              <a:gd name="connsiteY3" fmla="*/ 38732 h 263861"/>
              <a:gd name="connsiteX4" fmla="*/ 38435 w 76871"/>
              <a:gd name="connsiteY4" fmla="*/ 0 h 263861"/>
              <a:gd name="connsiteX5" fmla="*/ 76870 w 76871"/>
              <a:gd name="connsiteY5" fmla="*/ 38732 h 263861"/>
              <a:gd name="connsiteX6" fmla="*/ 76870 w 76871"/>
              <a:gd name="connsiteY6" fmla="*/ 225129 h 263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871" h="263861">
                <a:moveTo>
                  <a:pt x="76870" y="225129"/>
                </a:moveTo>
                <a:cubicBezTo>
                  <a:pt x="76870" y="246915"/>
                  <a:pt x="58854" y="263861"/>
                  <a:pt x="38435" y="263861"/>
                </a:cubicBezTo>
                <a:cubicBezTo>
                  <a:pt x="16815" y="263861"/>
                  <a:pt x="0" y="246915"/>
                  <a:pt x="0" y="225129"/>
                </a:cubicBezTo>
                <a:cubicBezTo>
                  <a:pt x="0" y="38732"/>
                  <a:pt x="0" y="38732"/>
                  <a:pt x="0" y="38732"/>
                </a:cubicBezTo>
                <a:cubicBezTo>
                  <a:pt x="0" y="16945"/>
                  <a:pt x="16815" y="0"/>
                  <a:pt x="38435" y="0"/>
                </a:cubicBezTo>
                <a:cubicBezTo>
                  <a:pt x="58854" y="0"/>
                  <a:pt x="76870" y="16945"/>
                  <a:pt x="76870" y="38732"/>
                </a:cubicBezTo>
                <a:lnTo>
                  <a:pt x="76870" y="2251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4343400"/>
            <a:ext cx="34925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900" y="6388100"/>
            <a:ext cx="4953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4800" y="6400800"/>
            <a:ext cx="381000" cy="27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3500" y="6388100"/>
            <a:ext cx="3556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31200" y="1892300"/>
            <a:ext cx="1968500" cy="147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753600" y="4114800"/>
            <a:ext cx="1536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407400" y="3479800"/>
            <a:ext cx="1231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建议至少u60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5511800"/>
            <a:ext cx="1231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建议至少u60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279400"/>
            <a:ext cx="3073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JDK的版本选择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1549400"/>
            <a:ext cx="42799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Oracle  JDK  大小版本总览  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63500" algn="l"/>
              </a:tabLst>
            </a:pPr>
            <a:r>
              <a:rPr lang="en-US" altLang="zh-CN" sz="1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https://en.wikipedia.org/wiki/Java_version_history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JDK7  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u40，集成JMC，621  bug  fix  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u60，性能优化完成,  130  bug  fix  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u80，最后一个免费版本,  104  bug  fix  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56600" y="1536700"/>
            <a:ext cx="32893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JDK8  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u20,      669  bug  fix  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u40,      645  bug  fix  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u60,      480  bug  fix  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…  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u102,  118  bug  fix  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143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Azul  Zing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知乎：Azul  Systems  是家什么样的公司 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</a:t>
            </a:r>
            <a:r>
              <a:rPr lang="en-US" altLang="zh-CN" sz="14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超低的GC停顿时间：  </a:t>
            </a:r>
          </a:p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无论堆多大，  不调优&lt;10ms,  调优  &lt;1ms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62125" y="2962459"/>
            <a:ext cx="2243137" cy="1698440"/>
          </a:xfrm>
          <a:custGeom>
            <a:avLst/>
            <a:gdLst>
              <a:gd name="connsiteX0" fmla="*/ 2243137 w 2243137"/>
              <a:gd name="connsiteY0" fmla="*/ 1698440 h 1698440"/>
              <a:gd name="connsiteX1" fmla="*/ 2243137 w 2243137"/>
              <a:gd name="connsiteY1" fmla="*/ 792318 h 1698440"/>
              <a:gd name="connsiteX2" fmla="*/ 2094967 w 2243137"/>
              <a:gd name="connsiteY2" fmla="*/ 792318 h 1698440"/>
              <a:gd name="connsiteX3" fmla="*/ 2094967 w 2243137"/>
              <a:gd name="connsiteY3" fmla="*/ 854099 h 1698440"/>
              <a:gd name="connsiteX4" fmla="*/ 1465243 w 2243137"/>
              <a:gd name="connsiteY4" fmla="*/ 223934 h 1698440"/>
              <a:gd name="connsiteX5" fmla="*/ 0 w 2243137"/>
              <a:gd name="connsiteY5" fmla="*/ 401037 h 1698440"/>
              <a:gd name="connsiteX6" fmla="*/ 436280 w 2243137"/>
              <a:gd name="connsiteY6" fmla="*/ 582263 h 1698440"/>
              <a:gd name="connsiteX7" fmla="*/ 1411737 w 2243137"/>
              <a:gd name="connsiteY7" fmla="*/ 1546048 h 1698440"/>
              <a:gd name="connsiteX8" fmla="*/ 1341766 w 2243137"/>
              <a:gd name="connsiteY8" fmla="*/ 1546048 h 1698440"/>
              <a:gd name="connsiteX9" fmla="*/ 1341766 w 2243137"/>
              <a:gd name="connsiteY9" fmla="*/ 1698440 h 1698440"/>
              <a:gd name="connsiteX10" fmla="*/ 2243137 w 2243137"/>
              <a:gd name="connsiteY10" fmla="*/ 1698440 h 1698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43137" h="1698440">
                <a:moveTo>
                  <a:pt x="2243137" y="1698440"/>
                </a:moveTo>
                <a:lnTo>
                  <a:pt x="2243137" y="792318"/>
                </a:lnTo>
                <a:lnTo>
                  <a:pt x="2094967" y="792318"/>
                </a:lnTo>
                <a:lnTo>
                  <a:pt x="2094967" y="854099"/>
                </a:lnTo>
                <a:lnTo>
                  <a:pt x="1465243" y="223934"/>
                </a:lnTo>
                <a:cubicBezTo>
                  <a:pt x="1104419" y="-128903"/>
                  <a:pt x="451372" y="-61631"/>
                  <a:pt x="0" y="401037"/>
                </a:cubicBezTo>
                <a:cubicBezTo>
                  <a:pt x="182469" y="362596"/>
                  <a:pt x="373170" y="525974"/>
                  <a:pt x="436280" y="582263"/>
                </a:cubicBezTo>
                <a:lnTo>
                  <a:pt x="1411737" y="1546048"/>
                </a:lnTo>
                <a:lnTo>
                  <a:pt x="1341766" y="1546048"/>
                </a:lnTo>
                <a:lnTo>
                  <a:pt x="1341766" y="1698440"/>
                </a:lnTo>
                <a:lnTo>
                  <a:pt x="2243137" y="169844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55775" y="2956108"/>
            <a:ext cx="2255837" cy="1711141"/>
          </a:xfrm>
          <a:custGeom>
            <a:avLst/>
            <a:gdLst>
              <a:gd name="connsiteX0" fmla="*/ 2249487 w 2255837"/>
              <a:gd name="connsiteY0" fmla="*/ 1704790 h 1711141"/>
              <a:gd name="connsiteX1" fmla="*/ 2249487 w 2255837"/>
              <a:gd name="connsiteY1" fmla="*/ 798668 h 1711141"/>
              <a:gd name="connsiteX2" fmla="*/ 2101317 w 2255837"/>
              <a:gd name="connsiteY2" fmla="*/ 798668 h 1711141"/>
              <a:gd name="connsiteX3" fmla="*/ 2101317 w 2255837"/>
              <a:gd name="connsiteY3" fmla="*/ 860449 h 1711141"/>
              <a:gd name="connsiteX4" fmla="*/ 1471593 w 2255837"/>
              <a:gd name="connsiteY4" fmla="*/ 230283 h 1711141"/>
              <a:gd name="connsiteX5" fmla="*/ 6350 w 2255837"/>
              <a:gd name="connsiteY5" fmla="*/ 407388 h 1711141"/>
              <a:gd name="connsiteX6" fmla="*/ 442630 w 2255837"/>
              <a:gd name="connsiteY6" fmla="*/ 588613 h 1711141"/>
              <a:gd name="connsiteX7" fmla="*/ 1418087 w 2255837"/>
              <a:gd name="connsiteY7" fmla="*/ 1552397 h 1711141"/>
              <a:gd name="connsiteX8" fmla="*/ 1348116 w 2255837"/>
              <a:gd name="connsiteY8" fmla="*/ 1552397 h 1711141"/>
              <a:gd name="connsiteX9" fmla="*/ 1348116 w 2255837"/>
              <a:gd name="connsiteY9" fmla="*/ 1704790 h 1711141"/>
              <a:gd name="connsiteX10" fmla="*/ 2249487 w 2255837"/>
              <a:gd name="connsiteY10" fmla="*/ 1704790 h 1711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55837" h="1711141">
                <a:moveTo>
                  <a:pt x="2249487" y="1704790"/>
                </a:moveTo>
                <a:lnTo>
                  <a:pt x="2249487" y="798668"/>
                </a:lnTo>
                <a:lnTo>
                  <a:pt x="2101317" y="798668"/>
                </a:lnTo>
                <a:lnTo>
                  <a:pt x="2101317" y="860449"/>
                </a:lnTo>
                <a:lnTo>
                  <a:pt x="1471593" y="230283"/>
                </a:lnTo>
                <a:cubicBezTo>
                  <a:pt x="1110769" y="-122553"/>
                  <a:pt x="457722" y="-55282"/>
                  <a:pt x="6350" y="407388"/>
                </a:cubicBezTo>
                <a:cubicBezTo>
                  <a:pt x="188819" y="368946"/>
                  <a:pt x="379520" y="532324"/>
                  <a:pt x="442630" y="588613"/>
                </a:cubicBezTo>
                <a:lnTo>
                  <a:pt x="1418087" y="1552397"/>
                </a:lnTo>
                <a:lnTo>
                  <a:pt x="1348116" y="1552397"/>
                </a:lnTo>
                <a:lnTo>
                  <a:pt x="1348116" y="1704790"/>
                </a:lnTo>
                <a:lnTo>
                  <a:pt x="2249487" y="17047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90962" y="3811587"/>
            <a:ext cx="2243136" cy="1698442"/>
          </a:xfrm>
          <a:custGeom>
            <a:avLst/>
            <a:gdLst>
              <a:gd name="connsiteX0" fmla="*/ 2243136 w 2243136"/>
              <a:gd name="connsiteY0" fmla="*/ 0 h 1698442"/>
              <a:gd name="connsiteX1" fmla="*/ 2243136 w 2243136"/>
              <a:gd name="connsiteY1" fmla="*/ 906123 h 1698442"/>
              <a:gd name="connsiteX2" fmla="*/ 2094966 w 2243136"/>
              <a:gd name="connsiteY2" fmla="*/ 906123 h 1698442"/>
              <a:gd name="connsiteX3" fmla="*/ 2094966 w 2243136"/>
              <a:gd name="connsiteY3" fmla="*/ 844341 h 1698442"/>
              <a:gd name="connsiteX4" fmla="*/ 1465243 w 2243136"/>
              <a:gd name="connsiteY4" fmla="*/ 1474508 h 1698442"/>
              <a:gd name="connsiteX5" fmla="*/ 0 w 2243136"/>
              <a:gd name="connsiteY5" fmla="*/ 1297402 h 1698442"/>
              <a:gd name="connsiteX6" fmla="*/ 436280 w 2243136"/>
              <a:gd name="connsiteY6" fmla="*/ 1116177 h 1698442"/>
              <a:gd name="connsiteX7" fmla="*/ 1411737 w 2243136"/>
              <a:gd name="connsiteY7" fmla="*/ 152393 h 1698442"/>
              <a:gd name="connsiteX8" fmla="*/ 1341766 w 2243136"/>
              <a:gd name="connsiteY8" fmla="*/ 152393 h 1698442"/>
              <a:gd name="connsiteX9" fmla="*/ 1341766 w 2243136"/>
              <a:gd name="connsiteY9" fmla="*/ 0 h 1698442"/>
              <a:gd name="connsiteX10" fmla="*/ 2243136 w 2243136"/>
              <a:gd name="connsiteY10" fmla="*/ 0 h 16984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43136" h="1698442">
                <a:moveTo>
                  <a:pt x="2243136" y="0"/>
                </a:moveTo>
                <a:lnTo>
                  <a:pt x="2243136" y="906123"/>
                </a:lnTo>
                <a:lnTo>
                  <a:pt x="2094966" y="906123"/>
                </a:lnTo>
                <a:lnTo>
                  <a:pt x="2094966" y="844341"/>
                </a:lnTo>
                <a:lnTo>
                  <a:pt x="1465243" y="1474508"/>
                </a:lnTo>
                <a:cubicBezTo>
                  <a:pt x="1104418" y="1827345"/>
                  <a:pt x="451372" y="1760073"/>
                  <a:pt x="0" y="1297402"/>
                </a:cubicBezTo>
                <a:cubicBezTo>
                  <a:pt x="182469" y="1335844"/>
                  <a:pt x="373170" y="1172467"/>
                  <a:pt x="436280" y="1116177"/>
                </a:cubicBezTo>
                <a:lnTo>
                  <a:pt x="1411737" y="152393"/>
                </a:lnTo>
                <a:lnTo>
                  <a:pt x="1341766" y="152393"/>
                </a:lnTo>
                <a:lnTo>
                  <a:pt x="1341766" y="0"/>
                </a:lnTo>
                <a:lnTo>
                  <a:pt x="2243136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21387" y="2962459"/>
            <a:ext cx="2243135" cy="1698440"/>
          </a:xfrm>
          <a:custGeom>
            <a:avLst/>
            <a:gdLst>
              <a:gd name="connsiteX0" fmla="*/ 2243135 w 2243135"/>
              <a:gd name="connsiteY0" fmla="*/ 1698440 h 1698440"/>
              <a:gd name="connsiteX1" fmla="*/ 2243135 w 2243135"/>
              <a:gd name="connsiteY1" fmla="*/ 792318 h 1698440"/>
              <a:gd name="connsiteX2" fmla="*/ 2094966 w 2243135"/>
              <a:gd name="connsiteY2" fmla="*/ 792318 h 1698440"/>
              <a:gd name="connsiteX3" fmla="*/ 2094966 w 2243135"/>
              <a:gd name="connsiteY3" fmla="*/ 854099 h 1698440"/>
              <a:gd name="connsiteX4" fmla="*/ 1465243 w 2243135"/>
              <a:gd name="connsiteY4" fmla="*/ 223934 h 1698440"/>
              <a:gd name="connsiteX5" fmla="*/ 0 w 2243135"/>
              <a:gd name="connsiteY5" fmla="*/ 401037 h 1698440"/>
              <a:gd name="connsiteX6" fmla="*/ 436280 w 2243135"/>
              <a:gd name="connsiteY6" fmla="*/ 582263 h 1698440"/>
              <a:gd name="connsiteX7" fmla="*/ 1411735 w 2243135"/>
              <a:gd name="connsiteY7" fmla="*/ 1546048 h 1698440"/>
              <a:gd name="connsiteX8" fmla="*/ 1341766 w 2243135"/>
              <a:gd name="connsiteY8" fmla="*/ 1546048 h 1698440"/>
              <a:gd name="connsiteX9" fmla="*/ 1341766 w 2243135"/>
              <a:gd name="connsiteY9" fmla="*/ 1698440 h 1698440"/>
              <a:gd name="connsiteX10" fmla="*/ 2243135 w 2243135"/>
              <a:gd name="connsiteY10" fmla="*/ 1698440 h 1698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43135" h="1698440">
                <a:moveTo>
                  <a:pt x="2243135" y="1698440"/>
                </a:moveTo>
                <a:lnTo>
                  <a:pt x="2243135" y="792318"/>
                </a:lnTo>
                <a:lnTo>
                  <a:pt x="2094966" y="792318"/>
                </a:lnTo>
                <a:lnTo>
                  <a:pt x="2094966" y="854099"/>
                </a:lnTo>
                <a:lnTo>
                  <a:pt x="1465243" y="223934"/>
                </a:lnTo>
                <a:cubicBezTo>
                  <a:pt x="1104420" y="-128903"/>
                  <a:pt x="451372" y="-61631"/>
                  <a:pt x="0" y="401037"/>
                </a:cubicBezTo>
                <a:cubicBezTo>
                  <a:pt x="182469" y="362596"/>
                  <a:pt x="373170" y="525974"/>
                  <a:pt x="436280" y="582263"/>
                </a:cubicBezTo>
                <a:lnTo>
                  <a:pt x="1411735" y="1546048"/>
                </a:lnTo>
                <a:lnTo>
                  <a:pt x="1341766" y="1546048"/>
                </a:lnTo>
                <a:lnTo>
                  <a:pt x="1341766" y="1698440"/>
                </a:lnTo>
                <a:lnTo>
                  <a:pt x="2243135" y="169844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15037" y="2956108"/>
            <a:ext cx="2255836" cy="1711141"/>
          </a:xfrm>
          <a:custGeom>
            <a:avLst/>
            <a:gdLst>
              <a:gd name="connsiteX0" fmla="*/ 2249486 w 2255836"/>
              <a:gd name="connsiteY0" fmla="*/ 1704790 h 1711141"/>
              <a:gd name="connsiteX1" fmla="*/ 2249486 w 2255836"/>
              <a:gd name="connsiteY1" fmla="*/ 798668 h 1711141"/>
              <a:gd name="connsiteX2" fmla="*/ 2101316 w 2255836"/>
              <a:gd name="connsiteY2" fmla="*/ 798668 h 1711141"/>
              <a:gd name="connsiteX3" fmla="*/ 2101316 w 2255836"/>
              <a:gd name="connsiteY3" fmla="*/ 860449 h 1711141"/>
              <a:gd name="connsiteX4" fmla="*/ 1471592 w 2255836"/>
              <a:gd name="connsiteY4" fmla="*/ 230283 h 1711141"/>
              <a:gd name="connsiteX5" fmla="*/ 6350 w 2255836"/>
              <a:gd name="connsiteY5" fmla="*/ 407388 h 1711141"/>
              <a:gd name="connsiteX6" fmla="*/ 442630 w 2255836"/>
              <a:gd name="connsiteY6" fmla="*/ 588613 h 1711141"/>
              <a:gd name="connsiteX7" fmla="*/ 1418085 w 2255836"/>
              <a:gd name="connsiteY7" fmla="*/ 1552397 h 1711141"/>
              <a:gd name="connsiteX8" fmla="*/ 1348115 w 2255836"/>
              <a:gd name="connsiteY8" fmla="*/ 1552397 h 1711141"/>
              <a:gd name="connsiteX9" fmla="*/ 1348115 w 2255836"/>
              <a:gd name="connsiteY9" fmla="*/ 1704790 h 1711141"/>
              <a:gd name="connsiteX10" fmla="*/ 2249486 w 2255836"/>
              <a:gd name="connsiteY10" fmla="*/ 1704790 h 1711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255836" h="1711141">
                <a:moveTo>
                  <a:pt x="2249486" y="1704790"/>
                </a:moveTo>
                <a:lnTo>
                  <a:pt x="2249486" y="798668"/>
                </a:lnTo>
                <a:lnTo>
                  <a:pt x="2101316" y="798668"/>
                </a:lnTo>
                <a:lnTo>
                  <a:pt x="2101316" y="860449"/>
                </a:lnTo>
                <a:lnTo>
                  <a:pt x="1471592" y="230283"/>
                </a:lnTo>
                <a:cubicBezTo>
                  <a:pt x="1110769" y="-122553"/>
                  <a:pt x="457722" y="-55282"/>
                  <a:pt x="6350" y="407388"/>
                </a:cubicBezTo>
                <a:cubicBezTo>
                  <a:pt x="188819" y="368946"/>
                  <a:pt x="379520" y="532324"/>
                  <a:pt x="442630" y="588613"/>
                </a:cubicBezTo>
                <a:lnTo>
                  <a:pt x="1418085" y="1552397"/>
                </a:lnTo>
                <a:lnTo>
                  <a:pt x="1348115" y="1552397"/>
                </a:lnTo>
                <a:lnTo>
                  <a:pt x="1348115" y="1704790"/>
                </a:lnTo>
                <a:lnTo>
                  <a:pt x="2249486" y="17047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7600" y="3124200"/>
            <a:ext cx="1104900" cy="104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419600"/>
            <a:ext cx="13081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91300" y="3124200"/>
            <a:ext cx="3810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97700" y="3276600"/>
            <a:ext cx="838200" cy="88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711700" y="279400"/>
            <a:ext cx="2908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JIT浅说  –  编译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4076700"/>
            <a:ext cx="596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01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3848100"/>
            <a:ext cx="596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02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21600" y="4076700"/>
            <a:ext cx="596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03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1574800"/>
            <a:ext cx="12700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文本源码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*.java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*.py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*.php</a:t>
            </a: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5156200"/>
            <a:ext cx="30099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VM解析执行的字节码</a:t>
            </a:r>
            <a:r>
              <a:rPr lang="en-US" altLang="zh-CN" sz="20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*.class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*.pyc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opCache  (php5.5+)  </a:t>
            </a: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16800" y="1587500"/>
            <a:ext cx="41275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71500" algn="l"/>
              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JIT－  机器直接执行的二进制码</a:t>
            </a:r>
          </a:p>
          <a:p>
            <a:pPr>
              <a:lnSpc>
                <a:spcPts val="12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Java              原生支持  </a:t>
            </a:r>
          </a:p>
          <a:p>
            <a:pPr>
              <a:lnSpc>
                <a:spcPts val="19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Python    某些非官方版本  </a:t>
            </a:r>
          </a:p>
          <a:p>
            <a:pPr>
              <a:lnSpc>
                <a:spcPts val="19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PHP              鸟哥在捣鼓  </a:t>
            </a:r>
          </a:p>
          <a:p>
            <a:pPr>
              <a:lnSpc>
                <a:spcPts val="19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68" y="4217894"/>
            <a:ext cx="6311898" cy="1597143"/>
          </a:xfrm>
          <a:custGeom>
            <a:avLst/>
            <a:gdLst>
              <a:gd name="connsiteX0" fmla="*/ 0 w 6311898"/>
              <a:gd name="connsiteY0" fmla="*/ 24532 h 1597143"/>
              <a:gd name="connsiteX1" fmla="*/ 24531 w 6311898"/>
              <a:gd name="connsiteY1" fmla="*/ 0 h 1597143"/>
              <a:gd name="connsiteX2" fmla="*/ 6287366 w 6311898"/>
              <a:gd name="connsiteY2" fmla="*/ 0 h 1597143"/>
              <a:gd name="connsiteX3" fmla="*/ 6311898 w 6311898"/>
              <a:gd name="connsiteY3" fmla="*/ 24532 h 1597143"/>
              <a:gd name="connsiteX4" fmla="*/ 6311898 w 6311898"/>
              <a:gd name="connsiteY4" fmla="*/ 1572612 h 1597143"/>
              <a:gd name="connsiteX5" fmla="*/ 6287366 w 6311898"/>
              <a:gd name="connsiteY5" fmla="*/ 1597143 h 1597143"/>
              <a:gd name="connsiteX6" fmla="*/ 24531 w 6311898"/>
              <a:gd name="connsiteY6" fmla="*/ 1597143 h 1597143"/>
              <a:gd name="connsiteX7" fmla="*/ 0 w 6311898"/>
              <a:gd name="connsiteY7" fmla="*/ 1572612 h 1597143"/>
              <a:gd name="connsiteX8" fmla="*/ 0 w 6311898"/>
              <a:gd name="connsiteY8" fmla="*/ 24532 h 15971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311898" h="1597143">
                <a:moveTo>
                  <a:pt x="0" y="24532"/>
                </a:moveTo>
                <a:cubicBezTo>
                  <a:pt x="0" y="10984"/>
                  <a:pt x="10983" y="0"/>
                  <a:pt x="24531" y="0"/>
                </a:cubicBezTo>
                <a:lnTo>
                  <a:pt x="6287366" y="0"/>
                </a:lnTo>
                <a:cubicBezTo>
                  <a:pt x="6300915" y="0"/>
                  <a:pt x="6311898" y="10984"/>
                  <a:pt x="6311898" y="24532"/>
                </a:cubicBezTo>
                <a:lnTo>
                  <a:pt x="6311898" y="1572612"/>
                </a:lnTo>
                <a:cubicBezTo>
                  <a:pt x="6311898" y="1586160"/>
                  <a:pt x="6300915" y="1597143"/>
                  <a:pt x="6287366" y="1597143"/>
                </a:cubicBezTo>
                <a:lnTo>
                  <a:pt x="24531" y="1597143"/>
                </a:lnTo>
                <a:cubicBezTo>
                  <a:pt x="10983" y="1597143"/>
                  <a:pt x="0" y="1586160"/>
                  <a:pt x="0" y="1572612"/>
                </a:cubicBezTo>
                <a:lnTo>
                  <a:pt x="0" y="24532"/>
                </a:lnTo>
              </a:path>
            </a:pathLst>
          </a:custGeom>
          <a:solidFill>
            <a:srgbClr val="f1f1f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" y="4191000"/>
            <a:ext cx="6451600" cy="172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5100" y="0"/>
            <a:ext cx="56769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5100" y="1511300"/>
            <a:ext cx="40767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70后，喜欢编码的架构师  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38100"/>
            <a:ext cx="4254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900"/>
              </a:lnSpc>
              <a:tabLst>
							</a:tabLst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ABOUT  ME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4432300"/>
            <a:ext cx="3949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才子词人，自是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白衣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卿相。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" y="4914900"/>
            <a:ext cx="5575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青春都一饷。忍把浮名，换了浅斟低唱。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76700" y="5270500"/>
            <a:ext cx="247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--柳永《鹤冲天》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2235200"/>
            <a:ext cx="304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唯品会平台架构部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28900" y="2870200"/>
            <a:ext cx="3924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SpringSide  春天的旁边 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2222" y="2390268"/>
            <a:ext cx="1160463" cy="1160463"/>
          </a:xfrm>
          <a:custGeom>
            <a:avLst/>
            <a:gdLst>
              <a:gd name="connsiteX0" fmla="*/ 0 w 1160463"/>
              <a:gd name="connsiteY0" fmla="*/ 580232 h 1160463"/>
              <a:gd name="connsiteX1" fmla="*/ 580232 w 1160463"/>
              <a:gd name="connsiteY1" fmla="*/ 0 h 1160463"/>
              <a:gd name="connsiteX2" fmla="*/ 1160463 w 1160463"/>
              <a:gd name="connsiteY2" fmla="*/ 580232 h 1160463"/>
              <a:gd name="connsiteX3" fmla="*/ 580232 w 1160463"/>
              <a:gd name="connsiteY3" fmla="*/ 1160463 h 1160463"/>
              <a:gd name="connsiteX4" fmla="*/ 0 w 1160463"/>
              <a:gd name="connsiteY4" fmla="*/ 580232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3" h="1160463">
                <a:moveTo>
                  <a:pt x="0" y="580232"/>
                </a:moveTo>
                <a:cubicBezTo>
                  <a:pt x="0" y="259778"/>
                  <a:pt x="259778" y="0"/>
                  <a:pt x="580232" y="0"/>
                </a:cubicBezTo>
                <a:cubicBezTo>
                  <a:pt x="900685" y="0"/>
                  <a:pt x="1160463" y="259778"/>
                  <a:pt x="1160463" y="580232"/>
                </a:cubicBezTo>
                <a:cubicBezTo>
                  <a:pt x="1160463" y="900685"/>
                  <a:pt x="900685" y="1160463"/>
                  <a:pt x="580232" y="1160463"/>
                </a:cubicBezTo>
                <a:cubicBezTo>
                  <a:pt x="259778" y="1160463"/>
                  <a:pt x="0" y="900685"/>
                  <a:pt x="0" y="58023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7662" y="2390268"/>
            <a:ext cx="1158876" cy="1160463"/>
          </a:xfrm>
          <a:custGeom>
            <a:avLst/>
            <a:gdLst>
              <a:gd name="connsiteX0" fmla="*/ 0 w 1158876"/>
              <a:gd name="connsiteY0" fmla="*/ 580232 h 1160463"/>
              <a:gd name="connsiteX1" fmla="*/ 579438 w 1158876"/>
              <a:gd name="connsiteY1" fmla="*/ 0 h 1160463"/>
              <a:gd name="connsiteX2" fmla="*/ 1158876 w 1158876"/>
              <a:gd name="connsiteY2" fmla="*/ 580232 h 1160463"/>
              <a:gd name="connsiteX3" fmla="*/ 579438 w 1158876"/>
              <a:gd name="connsiteY3" fmla="*/ 1160463 h 1160463"/>
              <a:gd name="connsiteX4" fmla="*/ 0 w 1158876"/>
              <a:gd name="connsiteY4" fmla="*/ 580232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876" h="1160463">
                <a:moveTo>
                  <a:pt x="0" y="580232"/>
                </a:moveTo>
                <a:cubicBezTo>
                  <a:pt x="0" y="259778"/>
                  <a:pt x="259424" y="0"/>
                  <a:pt x="579438" y="0"/>
                </a:cubicBezTo>
                <a:cubicBezTo>
                  <a:pt x="899453" y="0"/>
                  <a:pt x="1158876" y="259778"/>
                  <a:pt x="1158876" y="580232"/>
                </a:cubicBezTo>
                <a:cubicBezTo>
                  <a:pt x="1158876" y="900685"/>
                  <a:pt x="899453" y="1160463"/>
                  <a:pt x="579438" y="1160463"/>
                </a:cubicBezTo>
                <a:cubicBezTo>
                  <a:pt x="259424" y="1160463"/>
                  <a:pt x="0" y="900685"/>
                  <a:pt x="0" y="58023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25484" y="2443933"/>
            <a:ext cx="1160460" cy="1160463"/>
          </a:xfrm>
          <a:custGeom>
            <a:avLst/>
            <a:gdLst>
              <a:gd name="connsiteX0" fmla="*/ 0 w 1160460"/>
              <a:gd name="connsiteY0" fmla="*/ 580232 h 1160463"/>
              <a:gd name="connsiteX1" fmla="*/ 580231 w 1160460"/>
              <a:gd name="connsiteY1" fmla="*/ 0 h 1160463"/>
              <a:gd name="connsiteX2" fmla="*/ 1160460 w 1160460"/>
              <a:gd name="connsiteY2" fmla="*/ 580232 h 1160463"/>
              <a:gd name="connsiteX3" fmla="*/ 580231 w 1160460"/>
              <a:gd name="connsiteY3" fmla="*/ 1160463 h 1160463"/>
              <a:gd name="connsiteX4" fmla="*/ 0 w 1160460"/>
              <a:gd name="connsiteY4" fmla="*/ 580232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0" h="1160463">
                <a:moveTo>
                  <a:pt x="0" y="580232"/>
                </a:moveTo>
                <a:cubicBezTo>
                  <a:pt x="0" y="259778"/>
                  <a:pt x="259778" y="0"/>
                  <a:pt x="580231" y="0"/>
                </a:cubicBezTo>
                <a:cubicBezTo>
                  <a:pt x="900683" y="0"/>
                  <a:pt x="1160460" y="259778"/>
                  <a:pt x="1160460" y="580232"/>
                </a:cubicBezTo>
                <a:cubicBezTo>
                  <a:pt x="1160460" y="900685"/>
                  <a:pt x="900683" y="1160463"/>
                  <a:pt x="580231" y="1160463"/>
                </a:cubicBezTo>
                <a:cubicBezTo>
                  <a:pt x="259778" y="1160463"/>
                  <a:pt x="0" y="900685"/>
                  <a:pt x="0" y="58023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1675" y="2953368"/>
            <a:ext cx="415925" cy="181438"/>
          </a:xfrm>
          <a:custGeom>
            <a:avLst/>
            <a:gdLst>
              <a:gd name="connsiteX0" fmla="*/ 208976 w 415925"/>
              <a:gd name="connsiteY0" fmla="*/ 38733 h 181438"/>
              <a:gd name="connsiteX1" fmla="*/ 95358 w 415925"/>
              <a:gd name="connsiteY1" fmla="*/ 0 h 181438"/>
              <a:gd name="connsiteX2" fmla="*/ 0 w 415925"/>
              <a:gd name="connsiteY2" fmla="*/ 0 h 181438"/>
              <a:gd name="connsiteX3" fmla="*/ 0 w 415925"/>
              <a:gd name="connsiteY3" fmla="*/ 136588 h 181438"/>
              <a:gd name="connsiteX4" fmla="*/ 44635 w 415925"/>
              <a:gd name="connsiteY4" fmla="*/ 181438 h 181438"/>
              <a:gd name="connsiteX5" fmla="*/ 371288 w 415925"/>
              <a:gd name="connsiteY5" fmla="*/ 181438 h 181438"/>
              <a:gd name="connsiteX6" fmla="*/ 415925 w 415925"/>
              <a:gd name="connsiteY6" fmla="*/ 136588 h 181438"/>
              <a:gd name="connsiteX7" fmla="*/ 415925 w 415925"/>
              <a:gd name="connsiteY7" fmla="*/ 0 h 181438"/>
              <a:gd name="connsiteX8" fmla="*/ 320566 w 415925"/>
              <a:gd name="connsiteY8" fmla="*/ 0 h 181438"/>
              <a:gd name="connsiteX9" fmla="*/ 208976 w 415925"/>
              <a:gd name="connsiteY9" fmla="*/ 38733 h 181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15925" h="181438">
                <a:moveTo>
                  <a:pt x="208976" y="38733"/>
                </a:moveTo>
                <a:cubicBezTo>
                  <a:pt x="166370" y="38733"/>
                  <a:pt x="125791" y="24464"/>
                  <a:pt x="9535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6588"/>
                  <a:pt x="0" y="136588"/>
                  <a:pt x="0" y="136588"/>
                </a:cubicBezTo>
                <a:cubicBezTo>
                  <a:pt x="0" y="161051"/>
                  <a:pt x="20288" y="181438"/>
                  <a:pt x="44635" y="181438"/>
                </a:cubicBezTo>
                <a:cubicBezTo>
                  <a:pt x="371288" y="181438"/>
                  <a:pt x="371288" y="181438"/>
                  <a:pt x="371288" y="181438"/>
                </a:cubicBezTo>
                <a:cubicBezTo>
                  <a:pt x="395635" y="181438"/>
                  <a:pt x="415925" y="161051"/>
                  <a:pt x="415925" y="136588"/>
                </a:cubicBezTo>
                <a:cubicBezTo>
                  <a:pt x="415925" y="0"/>
                  <a:pt x="415925" y="0"/>
                  <a:pt x="415925" y="0"/>
                </a:cubicBezTo>
                <a:cubicBezTo>
                  <a:pt x="320566" y="0"/>
                  <a:pt x="320566" y="0"/>
                  <a:pt x="320566" y="0"/>
                </a:cubicBezTo>
                <a:cubicBezTo>
                  <a:pt x="290133" y="24464"/>
                  <a:pt x="251583" y="38733"/>
                  <a:pt x="208976" y="3873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2717800"/>
            <a:ext cx="6096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1300" y="2705100"/>
            <a:ext cx="4445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45600" y="2794000"/>
            <a:ext cx="406400" cy="46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905000" y="279400"/>
            <a:ext cx="84074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6670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JIT浅说  –  优化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6670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JIT更重要是代码的优化，JVM工程师十多年的积累与骄傲所在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3886200"/>
            <a:ext cx="30988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函数内联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每个函数只有几行的  </a:t>
            </a: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优雅代码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的基础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R大：内联是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JIT优化之母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e.g.  没有充分内联就无法判断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微基准测试提到的代码是否真正无用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41900" y="3886200"/>
            <a:ext cx="32131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逃逸分析  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10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对象有否逃逸出当前线程和方法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同步消除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，e.g.  StringBuffer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标量替换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只创建用到的对象属性  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      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但Hotspot还未支持栈上分配对象  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  a  =  new  A();  //堆上分配的对象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a.b  =  1;  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－&gt;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int  b  =  1;                  //栈上分配的原子类型局部变量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40800" y="3886200"/>
            <a:ext cx="21844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更多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无用代码消除  </a:t>
            </a:r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循环展开  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空值检测消除  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数组边界检查消除  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公共子表达式消除  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……  </a:t>
            </a:r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JIT优化项一览(2009)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7901" y="1894337"/>
            <a:ext cx="1160463" cy="1160463"/>
          </a:xfrm>
          <a:custGeom>
            <a:avLst/>
            <a:gdLst>
              <a:gd name="connsiteX0" fmla="*/ 0 w 1160463"/>
              <a:gd name="connsiteY0" fmla="*/ 580231 h 1160463"/>
              <a:gd name="connsiteX1" fmla="*/ 580232 w 1160463"/>
              <a:gd name="connsiteY1" fmla="*/ 0 h 1160463"/>
              <a:gd name="connsiteX2" fmla="*/ 1160463 w 1160463"/>
              <a:gd name="connsiteY2" fmla="*/ 580231 h 1160463"/>
              <a:gd name="connsiteX3" fmla="*/ 580232 w 1160463"/>
              <a:gd name="connsiteY3" fmla="*/ 1160463 h 1160463"/>
              <a:gd name="connsiteX4" fmla="*/ 0 w 1160463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3" h="1160463">
                <a:moveTo>
                  <a:pt x="0" y="580231"/>
                </a:moveTo>
                <a:cubicBezTo>
                  <a:pt x="0" y="259778"/>
                  <a:pt x="259778" y="0"/>
                  <a:pt x="580232" y="0"/>
                </a:cubicBezTo>
                <a:cubicBezTo>
                  <a:pt x="900685" y="0"/>
                  <a:pt x="1160463" y="259778"/>
                  <a:pt x="1160463" y="580231"/>
                </a:cubicBezTo>
                <a:cubicBezTo>
                  <a:pt x="1160463" y="900685"/>
                  <a:pt x="900685" y="1160463"/>
                  <a:pt x="580232" y="1160463"/>
                </a:cubicBezTo>
                <a:cubicBezTo>
                  <a:pt x="259778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9871" y="1894337"/>
            <a:ext cx="1158876" cy="1160463"/>
          </a:xfrm>
          <a:custGeom>
            <a:avLst/>
            <a:gdLst>
              <a:gd name="connsiteX0" fmla="*/ 0 w 1158876"/>
              <a:gd name="connsiteY0" fmla="*/ 580231 h 1160463"/>
              <a:gd name="connsiteX1" fmla="*/ 579438 w 1158876"/>
              <a:gd name="connsiteY1" fmla="*/ 0 h 1160463"/>
              <a:gd name="connsiteX2" fmla="*/ 1158876 w 1158876"/>
              <a:gd name="connsiteY2" fmla="*/ 580231 h 1160463"/>
              <a:gd name="connsiteX3" fmla="*/ 579438 w 1158876"/>
              <a:gd name="connsiteY3" fmla="*/ 1160463 h 1160463"/>
              <a:gd name="connsiteX4" fmla="*/ 0 w 1158876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876" h="1160463">
                <a:moveTo>
                  <a:pt x="0" y="580231"/>
                </a:moveTo>
                <a:cubicBezTo>
                  <a:pt x="0" y="259778"/>
                  <a:pt x="259424" y="0"/>
                  <a:pt x="579438" y="0"/>
                </a:cubicBezTo>
                <a:cubicBezTo>
                  <a:pt x="899453" y="0"/>
                  <a:pt x="1158876" y="259778"/>
                  <a:pt x="1158876" y="580231"/>
                </a:cubicBezTo>
                <a:cubicBezTo>
                  <a:pt x="1158876" y="900685"/>
                  <a:pt x="899453" y="1160463"/>
                  <a:pt x="579438" y="1160463"/>
                </a:cubicBezTo>
                <a:cubicBezTo>
                  <a:pt x="259424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08309" y="1894337"/>
            <a:ext cx="1160462" cy="1160463"/>
          </a:xfrm>
          <a:custGeom>
            <a:avLst/>
            <a:gdLst>
              <a:gd name="connsiteX0" fmla="*/ 0 w 1160462"/>
              <a:gd name="connsiteY0" fmla="*/ 580231 h 1160463"/>
              <a:gd name="connsiteX1" fmla="*/ 580231 w 1160462"/>
              <a:gd name="connsiteY1" fmla="*/ 0 h 1160463"/>
              <a:gd name="connsiteX2" fmla="*/ 1160462 w 1160462"/>
              <a:gd name="connsiteY2" fmla="*/ 580231 h 1160463"/>
              <a:gd name="connsiteX3" fmla="*/ 580231 w 1160462"/>
              <a:gd name="connsiteY3" fmla="*/ 1160463 h 1160463"/>
              <a:gd name="connsiteX4" fmla="*/ 0 w 1160462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1160463">
                <a:moveTo>
                  <a:pt x="0" y="580231"/>
                </a:moveTo>
                <a:cubicBezTo>
                  <a:pt x="0" y="259778"/>
                  <a:pt x="259778" y="0"/>
                  <a:pt x="580231" y="0"/>
                </a:cubicBezTo>
                <a:cubicBezTo>
                  <a:pt x="900684" y="0"/>
                  <a:pt x="1160462" y="259778"/>
                  <a:pt x="1160462" y="580231"/>
                </a:cubicBezTo>
                <a:cubicBezTo>
                  <a:pt x="1160462" y="900685"/>
                  <a:pt x="900684" y="1160463"/>
                  <a:pt x="580231" y="1160463"/>
                </a:cubicBezTo>
                <a:cubicBezTo>
                  <a:pt x="259778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3884" y="2457436"/>
            <a:ext cx="415925" cy="181438"/>
          </a:xfrm>
          <a:custGeom>
            <a:avLst/>
            <a:gdLst>
              <a:gd name="connsiteX0" fmla="*/ 208976 w 415925"/>
              <a:gd name="connsiteY0" fmla="*/ 38735 h 181438"/>
              <a:gd name="connsiteX1" fmla="*/ 95357 w 415925"/>
              <a:gd name="connsiteY1" fmla="*/ 0 h 181438"/>
              <a:gd name="connsiteX2" fmla="*/ 0 w 415925"/>
              <a:gd name="connsiteY2" fmla="*/ 0 h 181438"/>
              <a:gd name="connsiteX3" fmla="*/ 0 w 415925"/>
              <a:gd name="connsiteY3" fmla="*/ 136588 h 181438"/>
              <a:gd name="connsiteX4" fmla="*/ 44635 w 415925"/>
              <a:gd name="connsiteY4" fmla="*/ 181438 h 181438"/>
              <a:gd name="connsiteX5" fmla="*/ 371288 w 415925"/>
              <a:gd name="connsiteY5" fmla="*/ 181438 h 181438"/>
              <a:gd name="connsiteX6" fmla="*/ 415925 w 415925"/>
              <a:gd name="connsiteY6" fmla="*/ 136588 h 181438"/>
              <a:gd name="connsiteX7" fmla="*/ 415925 w 415925"/>
              <a:gd name="connsiteY7" fmla="*/ 0 h 181438"/>
              <a:gd name="connsiteX8" fmla="*/ 320565 w 415925"/>
              <a:gd name="connsiteY8" fmla="*/ 0 h 181438"/>
              <a:gd name="connsiteX9" fmla="*/ 208976 w 415925"/>
              <a:gd name="connsiteY9" fmla="*/ 38735 h 181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15925" h="181438">
                <a:moveTo>
                  <a:pt x="208976" y="38735"/>
                </a:moveTo>
                <a:cubicBezTo>
                  <a:pt x="166370" y="38735"/>
                  <a:pt x="125790" y="24464"/>
                  <a:pt x="9535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6588"/>
                  <a:pt x="0" y="136588"/>
                  <a:pt x="0" y="136588"/>
                </a:cubicBezTo>
                <a:cubicBezTo>
                  <a:pt x="0" y="161052"/>
                  <a:pt x="20288" y="181438"/>
                  <a:pt x="44635" y="181438"/>
                </a:cubicBezTo>
                <a:cubicBezTo>
                  <a:pt x="371288" y="181438"/>
                  <a:pt x="371288" y="181438"/>
                  <a:pt x="371288" y="181438"/>
                </a:cubicBezTo>
                <a:cubicBezTo>
                  <a:pt x="395635" y="181438"/>
                  <a:pt x="415925" y="161052"/>
                  <a:pt x="415925" y="136588"/>
                </a:cubicBezTo>
                <a:cubicBezTo>
                  <a:pt x="415925" y="0"/>
                  <a:pt x="415925" y="0"/>
                  <a:pt x="415925" y="0"/>
                </a:cubicBezTo>
                <a:cubicBezTo>
                  <a:pt x="320565" y="0"/>
                  <a:pt x="320565" y="0"/>
                  <a:pt x="320565" y="0"/>
                </a:cubicBezTo>
                <a:cubicBezTo>
                  <a:pt x="290132" y="24464"/>
                  <a:pt x="251583" y="38735"/>
                  <a:pt x="208976" y="38735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2222500"/>
            <a:ext cx="6096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2209800"/>
            <a:ext cx="4318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74100" y="2235200"/>
            <a:ext cx="406400" cy="46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483100" y="292100"/>
            <a:ext cx="3314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JIT浅说  –  编译器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84300" y="3644900"/>
            <a:ext cx="14732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C1  编译器</a:t>
            </a: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无采样，立即编译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轻量优化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3644900"/>
            <a:ext cx="31750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C2  编译器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64位  JVM默认编译器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采集1万次调用样本后深度优化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但每次GC，计算器会衰减一半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温热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，总是达不到阀值，始终解析执行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禁止衰减：</a:t>
            </a:r>
            <a:r>
              <a:rPr lang="en-US" altLang="zh-CN" sz="1400" dirty="0" smtClean="0">
                <a:solidFill>
                  <a:srgbClr val="d7712b"/>
                </a:solidFill>
                <a:latin typeface="微软雅黑" pitchFamily="18" charset="0"/>
                <a:cs typeface="微软雅黑" pitchFamily="18" charset="0"/>
              </a:rPr>
              <a:t>-XX:-UseCounterDecay  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21700" y="3644900"/>
            <a:ext cx="32893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JDK8  多层编译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启动时，以C1编译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样本足够后，以C2编译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但，有时JDK8  反而比JDK7  略差？  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有些函数C1编译后C2不再编译了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禁止多层编译：</a:t>
            </a:r>
            <a:r>
              <a:rPr lang="en-US" altLang="zh-CN" sz="1400" dirty="0" smtClean="0">
                <a:solidFill>
                  <a:srgbClr val="d7712b"/>
                </a:solidFill>
                <a:latin typeface="微软雅黑" pitchFamily="18" charset="0"/>
                <a:cs typeface="微软雅黑" pitchFamily="18" charset="0"/>
              </a:rPr>
              <a:t>-XX:-TieredCompilation 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5998" y="1595429"/>
            <a:ext cx="5788023" cy="4817249"/>
          </a:xfrm>
          <a:custGeom>
            <a:avLst/>
            <a:gdLst>
              <a:gd name="connsiteX0" fmla="*/ 0 w 5788023"/>
              <a:gd name="connsiteY0" fmla="*/ 0 h 4817249"/>
              <a:gd name="connsiteX1" fmla="*/ 5788023 w 5788023"/>
              <a:gd name="connsiteY1" fmla="*/ 0 h 4817249"/>
              <a:gd name="connsiteX2" fmla="*/ 5788023 w 5788023"/>
              <a:gd name="connsiteY2" fmla="*/ 4817249 h 4817249"/>
              <a:gd name="connsiteX3" fmla="*/ 0 w 5788023"/>
              <a:gd name="connsiteY3" fmla="*/ 4817249 h 4817249"/>
              <a:gd name="connsiteX4" fmla="*/ 0 w 5788023"/>
              <a:gd name="connsiteY4" fmla="*/ 0 h 4817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88023" h="4817249">
                <a:moveTo>
                  <a:pt x="0" y="0"/>
                </a:moveTo>
                <a:lnTo>
                  <a:pt x="5788023" y="0"/>
                </a:lnTo>
                <a:lnTo>
                  <a:pt x="5788023" y="4817249"/>
                </a:lnTo>
                <a:lnTo>
                  <a:pt x="0" y="4817249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3390" y="2814872"/>
            <a:ext cx="3403600" cy="12700"/>
          </a:xfrm>
          <a:custGeom>
            <a:avLst/>
            <a:gdLst>
              <a:gd name="connsiteX0" fmla="*/ 0 w 3403600"/>
              <a:gd name="connsiteY0" fmla="*/ 6350 h 12700"/>
              <a:gd name="connsiteX1" fmla="*/ 3403600 w 34036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03600" h="12700">
                <a:moveTo>
                  <a:pt x="0" y="6350"/>
                </a:moveTo>
                <a:lnTo>
                  <a:pt x="340360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46990" y="2814872"/>
            <a:ext cx="825500" cy="12700"/>
          </a:xfrm>
          <a:custGeom>
            <a:avLst/>
            <a:gdLst>
              <a:gd name="connsiteX0" fmla="*/ 0 w 825500"/>
              <a:gd name="connsiteY0" fmla="*/ 6350 h 12700"/>
              <a:gd name="connsiteX1" fmla="*/ 825500 w 8255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" h="12700">
                <a:moveTo>
                  <a:pt x="0" y="6350"/>
                </a:moveTo>
                <a:lnTo>
                  <a:pt x="82550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1410" y="3779140"/>
            <a:ext cx="3613148" cy="25399"/>
          </a:xfrm>
          <a:custGeom>
            <a:avLst/>
            <a:gdLst>
              <a:gd name="connsiteX0" fmla="*/ 3606798 w 3613148"/>
              <a:gd name="connsiteY0" fmla="*/ 6350 h 25399"/>
              <a:gd name="connsiteX1" fmla="*/ 6350 w 3613148"/>
              <a:gd name="connsiteY1" fmla="*/ 7937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3148" h="25399">
                <a:moveTo>
                  <a:pt x="3606798" y="6350"/>
                </a:moveTo>
                <a:lnTo>
                  <a:pt x="6350" y="7937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648200" y="279400"/>
            <a:ext cx="2908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JIT浅说  –  内联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" y="1638300"/>
            <a:ext cx="50292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内联条件  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第一次访问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：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-XX:MaxInlineSize=35  Byte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频繁的访问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：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-XX:FreqInlineSize=325  Byte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最多18层内联，还有其他条件….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JITWatch  </a:t>
            </a:r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9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可视化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JIT及内联的情况，提供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优化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的建议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https://github.com/AdoptOpenJDK/jitwatch/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75400" y="1803400"/>
            <a:ext cx="54737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让代码更容易被内联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怎样让你的代码更好的被JVM  JIT  Inlining    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By  戎码一生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1.  R大最认可的缩短的方式  ：拆分不常访问的路径  </a:t>
            </a:r>
          </a:p>
          <a:p>
            <a:pPr>
              <a:lnSpc>
                <a:spcPts val="20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if(most  case){  </a:t>
            </a:r>
          </a:p>
          <a:p>
            <a:pPr>
              <a:lnSpc>
                <a:spcPts val="20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…..  </a:t>
            </a:r>
          </a:p>
          <a:p>
            <a:pPr>
              <a:lnSpc>
                <a:spcPts val="21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}  else  {  </a:t>
            </a:r>
          </a:p>
          <a:p>
            <a:pPr>
              <a:lnSpc>
                <a:spcPts val="20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//e.g.  异常处理  </a:t>
            </a:r>
          </a:p>
          <a:p>
            <a:pPr>
              <a:lnSpc>
                <a:spcPts val="21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seldomAccessPath();  </a:t>
            </a:r>
          </a:p>
          <a:p>
            <a:pPr>
              <a:lnSpc>
                <a:spcPts val="22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}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50800" algn="l"/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2.  Final关键字有助内联？No，JIT有CHA等优化 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8056" y="4416544"/>
            <a:ext cx="7924874" cy="583812"/>
          </a:xfrm>
          <a:custGeom>
            <a:avLst/>
            <a:gdLst>
              <a:gd name="connsiteX0" fmla="*/ 0 w 7924874"/>
              <a:gd name="connsiteY0" fmla="*/ 8967 h 583812"/>
              <a:gd name="connsiteX1" fmla="*/ 8967 w 7924874"/>
              <a:gd name="connsiteY1" fmla="*/ 0 h 583812"/>
              <a:gd name="connsiteX2" fmla="*/ 7915906 w 7924874"/>
              <a:gd name="connsiteY2" fmla="*/ 0 h 583812"/>
              <a:gd name="connsiteX3" fmla="*/ 7924874 w 7924874"/>
              <a:gd name="connsiteY3" fmla="*/ 8967 h 583812"/>
              <a:gd name="connsiteX4" fmla="*/ 7924874 w 7924874"/>
              <a:gd name="connsiteY4" fmla="*/ 574845 h 583812"/>
              <a:gd name="connsiteX5" fmla="*/ 7915906 w 7924874"/>
              <a:gd name="connsiteY5" fmla="*/ 583812 h 583812"/>
              <a:gd name="connsiteX6" fmla="*/ 8967 w 7924874"/>
              <a:gd name="connsiteY6" fmla="*/ 583812 h 583812"/>
              <a:gd name="connsiteX7" fmla="*/ 0 w 7924874"/>
              <a:gd name="connsiteY7" fmla="*/ 574845 h 583812"/>
              <a:gd name="connsiteX8" fmla="*/ 0 w 7924874"/>
              <a:gd name="connsiteY8" fmla="*/ 8967 h 583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24874" h="583812">
                <a:moveTo>
                  <a:pt x="0" y="8967"/>
                </a:moveTo>
                <a:cubicBezTo>
                  <a:pt x="0" y="4015"/>
                  <a:pt x="4014" y="0"/>
                  <a:pt x="8967" y="0"/>
                </a:cubicBezTo>
                <a:lnTo>
                  <a:pt x="7915906" y="0"/>
                </a:lnTo>
                <a:cubicBezTo>
                  <a:pt x="7920859" y="0"/>
                  <a:pt x="7924874" y="4015"/>
                  <a:pt x="7924874" y="8967"/>
                </a:cubicBezTo>
                <a:lnTo>
                  <a:pt x="7924874" y="574845"/>
                </a:lnTo>
                <a:cubicBezTo>
                  <a:pt x="7924874" y="579798"/>
                  <a:pt x="7920859" y="583812"/>
                  <a:pt x="7915906" y="583812"/>
                </a:cubicBezTo>
                <a:lnTo>
                  <a:pt x="8967" y="583812"/>
                </a:lnTo>
                <a:cubicBezTo>
                  <a:pt x="4014" y="583812"/>
                  <a:pt x="0" y="579798"/>
                  <a:pt x="0" y="574845"/>
                </a:cubicBezTo>
                <a:lnTo>
                  <a:pt x="0" y="8967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125" y="3400158"/>
            <a:ext cx="7296525" cy="25399"/>
          </a:xfrm>
          <a:custGeom>
            <a:avLst/>
            <a:gdLst>
              <a:gd name="connsiteX0" fmla="*/ 7290174 w 7296525"/>
              <a:gd name="connsiteY0" fmla="*/ 6350 h 25399"/>
              <a:gd name="connsiteX1" fmla="*/ 6350 w 7296525"/>
              <a:gd name="connsiteY1" fmla="*/ 7935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96525" h="25399">
                <a:moveTo>
                  <a:pt x="7290175" y="6350"/>
                </a:moveTo>
                <a:lnTo>
                  <a:pt x="6350" y="7935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381500"/>
            <a:ext cx="8064500" cy="723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72000" y="279400"/>
            <a:ext cx="3225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  –  原则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943100"/>
            <a:ext cx="740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有没有一些好的开源例子？  Cassandra的  </a:t>
            </a:r>
            <a:r>
              <a:rPr lang="en-US" altLang="zh-CN" sz="2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jvm.options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3810000"/>
            <a:ext cx="59055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JDK的默认值不断变化，  参数间也互相影响  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4813300"/>
            <a:ext cx="8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4508500"/>
            <a:ext cx="10160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确认最终值的方法：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Java  [生产环境参数]  -XX:+PrintFlagsFinal  –version  |  grep  [待查证的参数]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2641600"/>
            <a:ext cx="3543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反面例子：无参裸奔的ZooKeeper 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03700" y="254000"/>
            <a:ext cx="403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JVM参数选释  –  性能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1816100"/>
            <a:ext cx="431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取消偏向锁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: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-XX:-UseBiasedLocking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2946400"/>
            <a:ext cx="7480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数字对象AutoBoxing的缓存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：-XX:AutoBoxCacheMax=20000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62400" y="5372100"/>
            <a:ext cx="467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关键业务系统的JVM启动参数推荐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29100" y="2260600"/>
            <a:ext cx="462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JDK的偏向锁优化，但只适用于非多线程高并发应用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29100" y="3390900"/>
            <a:ext cx="5905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JDK的默认值为-127-  128的数字，设置后我的程序增加2000QPS 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51300" y="279400"/>
            <a:ext cx="403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JVM参数选释  –  监控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1917700"/>
            <a:ext cx="6324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不忽略重复异常的栈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-XX: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-OmitStackTraceInFastThrow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55900" y="3149600"/>
            <a:ext cx="7632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OOM时打印HeapDump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:  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-XX:+HeapDumpOnOutOfMemoryError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3937000"/>
            <a:ext cx="5791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Crash时输出Dump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:  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-XX:ErrorFile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与  CoreDump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2286000"/>
            <a:ext cx="6070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                                   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JDK的优化，大量重复的JDK异常不再打印其StackTrace。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2540000"/>
            <a:ext cx="430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但如果日志滚动了，当前日志里的NPE不知如何引起的 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1550" y="4162395"/>
            <a:ext cx="6923281" cy="1626777"/>
          </a:xfrm>
          <a:custGeom>
            <a:avLst/>
            <a:gdLst>
              <a:gd name="connsiteX0" fmla="*/ 0 w 6923281"/>
              <a:gd name="connsiteY0" fmla="*/ 24987 h 1626777"/>
              <a:gd name="connsiteX1" fmla="*/ 24986 w 6923281"/>
              <a:gd name="connsiteY1" fmla="*/ 0 h 1626777"/>
              <a:gd name="connsiteX2" fmla="*/ 6898295 w 6923281"/>
              <a:gd name="connsiteY2" fmla="*/ 0 h 1626777"/>
              <a:gd name="connsiteX3" fmla="*/ 6923281 w 6923281"/>
              <a:gd name="connsiteY3" fmla="*/ 24987 h 1626777"/>
              <a:gd name="connsiteX4" fmla="*/ 6923281 w 6923281"/>
              <a:gd name="connsiteY4" fmla="*/ 1601790 h 1626777"/>
              <a:gd name="connsiteX5" fmla="*/ 6898295 w 6923281"/>
              <a:gd name="connsiteY5" fmla="*/ 1626777 h 1626777"/>
              <a:gd name="connsiteX6" fmla="*/ 24986 w 6923281"/>
              <a:gd name="connsiteY6" fmla="*/ 1626777 h 1626777"/>
              <a:gd name="connsiteX7" fmla="*/ 0 w 6923281"/>
              <a:gd name="connsiteY7" fmla="*/ 1601790 h 1626777"/>
              <a:gd name="connsiteX8" fmla="*/ 0 w 6923281"/>
              <a:gd name="connsiteY8" fmla="*/ 24987 h 1626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923281" h="1626777">
                <a:moveTo>
                  <a:pt x="0" y="24987"/>
                </a:moveTo>
                <a:cubicBezTo>
                  <a:pt x="0" y="11187"/>
                  <a:pt x="11186" y="0"/>
                  <a:pt x="24986" y="0"/>
                </a:cubicBezTo>
                <a:lnTo>
                  <a:pt x="6898295" y="0"/>
                </a:lnTo>
                <a:cubicBezTo>
                  <a:pt x="6912095" y="0"/>
                  <a:pt x="6923281" y="11187"/>
                  <a:pt x="6923281" y="24987"/>
                </a:cubicBezTo>
                <a:lnTo>
                  <a:pt x="6923281" y="1601790"/>
                </a:lnTo>
                <a:cubicBezTo>
                  <a:pt x="6923281" y="1615590"/>
                  <a:pt x="6912095" y="1626777"/>
                  <a:pt x="6898295" y="1626777"/>
                </a:cubicBezTo>
                <a:lnTo>
                  <a:pt x="24986" y="1626777"/>
                </a:lnTo>
                <a:cubicBezTo>
                  <a:pt x="11186" y="1626777"/>
                  <a:pt x="0" y="1615590"/>
                  <a:pt x="0" y="1601790"/>
                </a:cubicBezTo>
                <a:lnTo>
                  <a:pt x="0" y="24987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4127500"/>
            <a:ext cx="7061200" cy="176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683000" y="228600"/>
            <a:ext cx="4851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  –  内存大小设置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638300"/>
            <a:ext cx="47371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一个2G堆大小的JVM，要预留多少内存？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2552700"/>
            <a:ext cx="7277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堆内存＋  线程数＊线程栈  ＋  永久代  ＋  二进制代码    ＋  堆外内存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3162300"/>
            <a:ext cx="933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2G            +  1000        *  1M            +  512M      +  48/240M          +  (2G)                  =  5.75G  (3.75G)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4445000"/>
            <a:ext cx="441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5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堆内存：            </a:t>
            </a:r>
            <a:r>
              <a:rPr lang="en-US" altLang="zh-CN" sz="15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存储Java对象，默认为物理内存的1/64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4673600"/>
            <a:ext cx="5638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5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线程栈：            </a:t>
            </a:r>
            <a:r>
              <a:rPr lang="en-US" altLang="zh-CN" sz="15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存储局部变量（原子类型，引用）及其他，默认为1M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5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永久代：            </a:t>
            </a:r>
            <a:r>
              <a:rPr lang="en-US" altLang="zh-CN" sz="15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存储类定义及常量池，注意JDK7/8的区别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5130800"/>
            <a:ext cx="6121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5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二进制代码：</a:t>
            </a:r>
            <a:r>
              <a:rPr lang="en-US" altLang="zh-CN" sz="15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JDK7与8，打开多层编译时的默认值不一样，从48到240M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5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堆外内存：      </a:t>
            </a:r>
            <a:r>
              <a:rPr lang="en-US" altLang="zh-CN" sz="15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被Netty，堆外缓存等使用，默认最大值为堆内存大小 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6991" y="3279161"/>
            <a:ext cx="5051736" cy="25399"/>
          </a:xfrm>
          <a:custGeom>
            <a:avLst/>
            <a:gdLst>
              <a:gd name="connsiteX0" fmla="*/ 5045386 w 5051736"/>
              <a:gd name="connsiteY0" fmla="*/ 6351 h 25399"/>
              <a:gd name="connsiteX1" fmla="*/ 6350 w 5051736"/>
              <a:gd name="connsiteY1" fmla="*/ 6350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51736" h="25399">
                <a:moveTo>
                  <a:pt x="5045386" y="63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646" y="4840117"/>
            <a:ext cx="5072079" cy="25399"/>
          </a:xfrm>
          <a:custGeom>
            <a:avLst/>
            <a:gdLst>
              <a:gd name="connsiteX0" fmla="*/ 5065729 w 5072079"/>
              <a:gd name="connsiteY0" fmla="*/ 6350 h 25399"/>
              <a:gd name="connsiteX1" fmla="*/ 6350 w 5072079"/>
              <a:gd name="connsiteY1" fmla="*/ 6351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72079" h="25399">
                <a:moveTo>
                  <a:pt x="5065729" y="6350"/>
                </a:moveTo>
                <a:lnTo>
                  <a:pt x="6350" y="6351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37609" y="4150105"/>
            <a:ext cx="4274914" cy="2164505"/>
          </a:xfrm>
          <a:custGeom>
            <a:avLst/>
            <a:gdLst>
              <a:gd name="connsiteX0" fmla="*/ 0 w 4274914"/>
              <a:gd name="connsiteY0" fmla="*/ 0 h 2164505"/>
              <a:gd name="connsiteX1" fmla="*/ 4274914 w 4274914"/>
              <a:gd name="connsiteY1" fmla="*/ 0 h 2164505"/>
              <a:gd name="connsiteX2" fmla="*/ 4274914 w 4274914"/>
              <a:gd name="connsiteY2" fmla="*/ 2164505 h 2164505"/>
              <a:gd name="connsiteX3" fmla="*/ 0 w 4274914"/>
              <a:gd name="connsiteY3" fmla="*/ 2164505 h 2164505"/>
              <a:gd name="connsiteX4" fmla="*/ 0 w 4274914"/>
              <a:gd name="connsiteY4" fmla="*/ 0 h 2164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74914" h="2164505">
                <a:moveTo>
                  <a:pt x="0" y="0"/>
                </a:moveTo>
                <a:lnTo>
                  <a:pt x="4274914" y="0"/>
                </a:lnTo>
                <a:lnTo>
                  <a:pt x="4274914" y="2164505"/>
                </a:lnTo>
                <a:lnTo>
                  <a:pt x="0" y="2164505"/>
                </a:lnTo>
                <a:lnTo>
                  <a:pt x="0" y="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38300" y="4114800"/>
            <a:ext cx="4318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CMS      vs    G1  ？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-    R大推荐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8G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为界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3492500"/>
            <a:ext cx="4813300" cy="284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3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Old  GC  </a:t>
            </a:r>
          </a:p>
          <a:p>
            <a:pPr>
              <a:lnSpc>
                <a:spcPts val="3300"/>
              </a:lnSpc>
              <a:tabLst>
                <a:tab pos="63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System.gc()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不要禁止:      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-XX:+DisableExplicitGC  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  (  No！)  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要CMS:            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-XX:+ExplicitGCInvokesConcurrent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304800"/>
            <a:ext cx="86995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860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GC问题排查：  基本设置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286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Young  GC  </a:t>
            </a:r>
          </a:p>
          <a:p>
            <a:pPr>
              <a:lnSpc>
                <a:spcPts val="2000"/>
              </a:lnSpc>
              <a:tabLst>
                <a:tab pos="2286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3400"/>
              </a:lnSpc>
              <a:tabLst>
                <a:tab pos="2286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停顿时间与GC后剩下对象的多少，成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正比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关系  </a:t>
            </a:r>
          </a:p>
          <a:p>
            <a:pPr>
              <a:lnSpc>
                <a:spcPts val="2200"/>
              </a:lnSpc>
              <a:tabLst>
                <a:tab pos="2286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500"/>
              </a:lnSpc>
              <a:tabLst>
                <a:tab pos="2286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新生代的热身：把长久对象的升到老生代  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-XX:MaxTenuringThreshold，默认为15  </a:t>
            </a:r>
          </a:p>
          <a:p>
            <a:pPr>
              <a:lnSpc>
                <a:spcPts val="2200"/>
              </a:lnSpc>
              <a:tabLst>
                <a:tab pos="2286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4432300"/>
            <a:ext cx="37973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常见误解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1.  YGC不会STW，关注FULL  GC即可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2.  混淆Old  GC  与  Full  GC 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4800" y="4467344"/>
            <a:ext cx="5892799" cy="583811"/>
          </a:xfrm>
          <a:custGeom>
            <a:avLst/>
            <a:gdLst>
              <a:gd name="connsiteX0" fmla="*/ 0 w 5892799"/>
              <a:gd name="connsiteY0" fmla="*/ 8967 h 583811"/>
              <a:gd name="connsiteX1" fmla="*/ 8966 w 5892799"/>
              <a:gd name="connsiteY1" fmla="*/ 0 h 583811"/>
              <a:gd name="connsiteX2" fmla="*/ 5883831 w 5892799"/>
              <a:gd name="connsiteY2" fmla="*/ 0 h 583811"/>
              <a:gd name="connsiteX3" fmla="*/ 5892798 w 5892799"/>
              <a:gd name="connsiteY3" fmla="*/ 8967 h 583811"/>
              <a:gd name="connsiteX4" fmla="*/ 5892798 w 5892799"/>
              <a:gd name="connsiteY4" fmla="*/ 574845 h 583811"/>
              <a:gd name="connsiteX5" fmla="*/ 5883831 w 5892799"/>
              <a:gd name="connsiteY5" fmla="*/ 583811 h 583811"/>
              <a:gd name="connsiteX6" fmla="*/ 8966 w 5892799"/>
              <a:gd name="connsiteY6" fmla="*/ 583811 h 583811"/>
              <a:gd name="connsiteX7" fmla="*/ 0 w 5892799"/>
              <a:gd name="connsiteY7" fmla="*/ 574845 h 583811"/>
              <a:gd name="connsiteX8" fmla="*/ 0 w 5892799"/>
              <a:gd name="connsiteY8" fmla="*/ 8967 h 583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892799" h="583811">
                <a:moveTo>
                  <a:pt x="0" y="8967"/>
                </a:moveTo>
                <a:cubicBezTo>
                  <a:pt x="0" y="4014"/>
                  <a:pt x="4014" y="0"/>
                  <a:pt x="8966" y="0"/>
                </a:cubicBezTo>
                <a:lnTo>
                  <a:pt x="5883831" y="0"/>
                </a:lnTo>
                <a:cubicBezTo>
                  <a:pt x="5888783" y="0"/>
                  <a:pt x="5892798" y="4014"/>
                  <a:pt x="5892798" y="8967"/>
                </a:cubicBezTo>
                <a:lnTo>
                  <a:pt x="5892798" y="574845"/>
                </a:lnTo>
                <a:cubicBezTo>
                  <a:pt x="5892798" y="579796"/>
                  <a:pt x="5888783" y="583811"/>
                  <a:pt x="5883831" y="583811"/>
                </a:cubicBezTo>
                <a:lnTo>
                  <a:pt x="8966" y="583811"/>
                </a:lnTo>
                <a:cubicBezTo>
                  <a:pt x="4014" y="583811"/>
                  <a:pt x="0" y="579796"/>
                  <a:pt x="0" y="574845"/>
                </a:cubicBezTo>
                <a:lnTo>
                  <a:pt x="0" y="896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73917" y="3638887"/>
            <a:ext cx="5870033" cy="25399"/>
          </a:xfrm>
          <a:custGeom>
            <a:avLst/>
            <a:gdLst>
              <a:gd name="connsiteX0" fmla="*/ 5863682 w 5870033"/>
              <a:gd name="connsiteY0" fmla="*/ 6350 h 25399"/>
              <a:gd name="connsiteX1" fmla="*/ 6350 w 5870033"/>
              <a:gd name="connsiteY1" fmla="*/ 6350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70033" h="25399">
                <a:moveTo>
                  <a:pt x="586368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600" y="4432300"/>
            <a:ext cx="6045200" cy="723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886200" y="266700"/>
            <a:ext cx="4419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GC问题排查：  停顿时间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1676400"/>
            <a:ext cx="533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GC的停顿，  不止是垃圾收集的时间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2032000"/>
            <a:ext cx="88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2400300"/>
            <a:ext cx="370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    JVM的停顿，不止是GC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2768600"/>
            <a:ext cx="63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3048000"/>
            <a:ext cx="6845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JIT，Class  Redefinition(AOP)，取消偏向锁，Thread  Dump…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3594100"/>
            <a:ext cx="88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3962400"/>
            <a:ext cx="6007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在GC日志打印一切原因的，真实的停顿时间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4318000"/>
            <a:ext cx="50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4572000"/>
            <a:ext cx="4724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-XX:+PrintGCApplicationStoppedTime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5537200"/>
            <a:ext cx="657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安全点日志－JVM的Stop  The  World，安全点，黑暗的地底世界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19981" y="1791106"/>
            <a:ext cx="8567711" cy="1166956"/>
          </a:xfrm>
          <a:custGeom>
            <a:avLst/>
            <a:gdLst>
              <a:gd name="connsiteX0" fmla="*/ 0 w 8567711"/>
              <a:gd name="connsiteY0" fmla="*/ 17924 h 1166956"/>
              <a:gd name="connsiteX1" fmla="*/ 17923 w 8567711"/>
              <a:gd name="connsiteY1" fmla="*/ 0 h 1166956"/>
              <a:gd name="connsiteX2" fmla="*/ 8549788 w 8567711"/>
              <a:gd name="connsiteY2" fmla="*/ 0 h 1166956"/>
              <a:gd name="connsiteX3" fmla="*/ 8567711 w 8567711"/>
              <a:gd name="connsiteY3" fmla="*/ 17924 h 1166956"/>
              <a:gd name="connsiteX4" fmla="*/ 8567711 w 8567711"/>
              <a:gd name="connsiteY4" fmla="*/ 1149032 h 1166956"/>
              <a:gd name="connsiteX5" fmla="*/ 8549788 w 8567711"/>
              <a:gd name="connsiteY5" fmla="*/ 1166956 h 1166956"/>
              <a:gd name="connsiteX6" fmla="*/ 17923 w 8567711"/>
              <a:gd name="connsiteY6" fmla="*/ 1166956 h 1166956"/>
              <a:gd name="connsiteX7" fmla="*/ 0 w 8567711"/>
              <a:gd name="connsiteY7" fmla="*/ 1149032 h 1166956"/>
              <a:gd name="connsiteX8" fmla="*/ 0 w 8567711"/>
              <a:gd name="connsiteY8" fmla="*/ 17924 h 1166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67711" h="1166956">
                <a:moveTo>
                  <a:pt x="0" y="17924"/>
                </a:moveTo>
                <a:cubicBezTo>
                  <a:pt x="0" y="8025"/>
                  <a:pt x="8025" y="0"/>
                  <a:pt x="17923" y="0"/>
                </a:cubicBezTo>
                <a:lnTo>
                  <a:pt x="8549788" y="0"/>
                </a:lnTo>
                <a:cubicBezTo>
                  <a:pt x="8559686" y="0"/>
                  <a:pt x="8567711" y="8025"/>
                  <a:pt x="8567711" y="17924"/>
                </a:cubicBezTo>
                <a:lnTo>
                  <a:pt x="8567711" y="1149032"/>
                </a:lnTo>
                <a:cubicBezTo>
                  <a:pt x="8567711" y="1158931"/>
                  <a:pt x="8559686" y="1166956"/>
                  <a:pt x="8549788" y="1166956"/>
                </a:cubicBezTo>
                <a:lnTo>
                  <a:pt x="17923" y="1166956"/>
                </a:lnTo>
                <a:cubicBezTo>
                  <a:pt x="8025" y="1166956"/>
                  <a:pt x="0" y="1158931"/>
                  <a:pt x="0" y="1149032"/>
                </a:cubicBezTo>
                <a:lnTo>
                  <a:pt x="0" y="17924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0819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752600"/>
            <a:ext cx="8699500" cy="132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035300" y="279400"/>
            <a:ext cx="6616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GC问题排查：一条正常的YGC日志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3644900"/>
            <a:ext cx="1917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sys  cpu  time  ＝  0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4191000"/>
            <a:ext cx="4127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real  cpu  time  ≈    user  time  /  GC线程数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4737100"/>
            <a:ext cx="4521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application  stopped  time  ＝  real  GC  time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5283200"/>
            <a:ext cx="622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GC线程数  =  8  +  (  Processor  -  8  )  (  5/8  )，  e.g.  24核时为18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2120900"/>
            <a:ext cx="5346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[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user=0.29，  sys＝0.00，real＝0.015  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]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2387600"/>
            <a:ext cx="7175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threads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stopped: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0.0154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seconds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38100"/>
            <a:ext cx="9309100" cy="681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17800" y="266700"/>
            <a:ext cx="6337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GC问题排查：一些意外的GC停顿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81500" y="5930900"/>
            <a:ext cx="4051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服务时延过长的三个追查方向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62900" y="1778000"/>
            <a:ext cx="2908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写入GC日志被锁？    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将日志放入  /dev/shm目录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（tmpfs内存文件系统）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1778000"/>
            <a:ext cx="46482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写入/tmp/hsperfdata文件被锁？  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使用JMX代替jstat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-XX:+PerfDisableSharedMe</a:t>
            </a: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24900" y="4457700"/>
            <a:ext cx="31877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抢不到CPU？    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检查有无其他后台辅助工具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偶发大量消耗CPU，用cgroup限制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4445000"/>
            <a:ext cx="2057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使用了Swap？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vm.</a:t>
            </a: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swappiness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265" y="2180172"/>
            <a:ext cx="9838266" cy="795860"/>
          </a:xfrm>
          <a:custGeom>
            <a:avLst/>
            <a:gdLst>
              <a:gd name="connsiteX0" fmla="*/ 0 w 9838266"/>
              <a:gd name="connsiteY0" fmla="*/ 12223 h 795860"/>
              <a:gd name="connsiteX1" fmla="*/ 12224 w 9838266"/>
              <a:gd name="connsiteY1" fmla="*/ 0 h 795860"/>
              <a:gd name="connsiteX2" fmla="*/ 9826042 w 9838266"/>
              <a:gd name="connsiteY2" fmla="*/ 0 h 795860"/>
              <a:gd name="connsiteX3" fmla="*/ 9838265 w 9838266"/>
              <a:gd name="connsiteY3" fmla="*/ 12223 h 795860"/>
              <a:gd name="connsiteX4" fmla="*/ 9838265 w 9838266"/>
              <a:gd name="connsiteY4" fmla="*/ 783637 h 795860"/>
              <a:gd name="connsiteX5" fmla="*/ 9826042 w 9838266"/>
              <a:gd name="connsiteY5" fmla="*/ 795860 h 795860"/>
              <a:gd name="connsiteX6" fmla="*/ 12224 w 9838266"/>
              <a:gd name="connsiteY6" fmla="*/ 795860 h 795860"/>
              <a:gd name="connsiteX7" fmla="*/ 0 w 9838266"/>
              <a:gd name="connsiteY7" fmla="*/ 783637 h 795860"/>
              <a:gd name="connsiteX8" fmla="*/ 0 w 9838266"/>
              <a:gd name="connsiteY8" fmla="*/ 12223 h 795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38266" h="795860">
                <a:moveTo>
                  <a:pt x="0" y="12223"/>
                </a:moveTo>
                <a:cubicBezTo>
                  <a:pt x="0" y="5472"/>
                  <a:pt x="5472" y="0"/>
                  <a:pt x="12224" y="0"/>
                </a:cubicBezTo>
                <a:lnTo>
                  <a:pt x="9826042" y="0"/>
                </a:lnTo>
                <a:cubicBezTo>
                  <a:pt x="9832792" y="0"/>
                  <a:pt x="9838265" y="5472"/>
                  <a:pt x="9838265" y="12223"/>
                </a:cubicBezTo>
                <a:lnTo>
                  <a:pt x="9838265" y="783637"/>
                </a:lnTo>
                <a:cubicBezTo>
                  <a:pt x="9838265" y="790388"/>
                  <a:pt x="9832792" y="795860"/>
                  <a:pt x="9826042" y="795860"/>
                </a:cubicBezTo>
                <a:lnTo>
                  <a:pt x="12224" y="795860"/>
                </a:lnTo>
                <a:cubicBezTo>
                  <a:pt x="5472" y="795860"/>
                  <a:pt x="0" y="790388"/>
                  <a:pt x="0" y="783637"/>
                </a:cubicBezTo>
                <a:lnTo>
                  <a:pt x="0" y="12223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8669" y="2850357"/>
            <a:ext cx="368300" cy="12700"/>
          </a:xfrm>
          <a:custGeom>
            <a:avLst/>
            <a:gdLst>
              <a:gd name="connsiteX0" fmla="*/ 0 w 368300"/>
              <a:gd name="connsiteY0" fmla="*/ 6350 h 12700"/>
              <a:gd name="connsiteX1" fmla="*/ 368300 w 3683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8300" h="12700">
                <a:moveTo>
                  <a:pt x="0" y="6350"/>
                </a:moveTo>
                <a:lnTo>
                  <a:pt x="3683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26969" y="2850357"/>
            <a:ext cx="190500" cy="12700"/>
          </a:xfrm>
          <a:custGeom>
            <a:avLst/>
            <a:gdLst>
              <a:gd name="connsiteX0" fmla="*/ 0 w 190500"/>
              <a:gd name="connsiteY0" fmla="*/ 6350 h 12700"/>
              <a:gd name="connsiteX1" fmla="*/ 190500 w 1905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12700">
                <a:moveTo>
                  <a:pt x="0" y="6350"/>
                </a:moveTo>
                <a:lnTo>
                  <a:pt x="1905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17469" y="2850357"/>
            <a:ext cx="901700" cy="12700"/>
          </a:xfrm>
          <a:custGeom>
            <a:avLst/>
            <a:gdLst>
              <a:gd name="connsiteX0" fmla="*/ 0 w 901700"/>
              <a:gd name="connsiteY0" fmla="*/ 6350 h 12700"/>
              <a:gd name="connsiteX1" fmla="*/ 901700 w 90170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1700" h="12700">
                <a:moveTo>
                  <a:pt x="0" y="6350"/>
                </a:moveTo>
                <a:lnTo>
                  <a:pt x="90170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191" y="5177335"/>
            <a:ext cx="9838339" cy="1105680"/>
          </a:xfrm>
          <a:custGeom>
            <a:avLst/>
            <a:gdLst>
              <a:gd name="connsiteX0" fmla="*/ 0 w 9838339"/>
              <a:gd name="connsiteY0" fmla="*/ 16983 h 1105680"/>
              <a:gd name="connsiteX1" fmla="*/ 16982 w 9838339"/>
              <a:gd name="connsiteY1" fmla="*/ 0 h 1105680"/>
              <a:gd name="connsiteX2" fmla="*/ 9821354 w 9838339"/>
              <a:gd name="connsiteY2" fmla="*/ 0 h 1105680"/>
              <a:gd name="connsiteX3" fmla="*/ 9838338 w 9838339"/>
              <a:gd name="connsiteY3" fmla="*/ 16983 h 1105680"/>
              <a:gd name="connsiteX4" fmla="*/ 9838338 w 9838339"/>
              <a:gd name="connsiteY4" fmla="*/ 1088697 h 1105680"/>
              <a:gd name="connsiteX5" fmla="*/ 9821354 w 9838339"/>
              <a:gd name="connsiteY5" fmla="*/ 1105680 h 1105680"/>
              <a:gd name="connsiteX6" fmla="*/ 16982 w 9838339"/>
              <a:gd name="connsiteY6" fmla="*/ 1105680 h 1105680"/>
              <a:gd name="connsiteX7" fmla="*/ 0 w 9838339"/>
              <a:gd name="connsiteY7" fmla="*/ 1088697 h 1105680"/>
              <a:gd name="connsiteX8" fmla="*/ 0 w 9838339"/>
              <a:gd name="connsiteY8" fmla="*/ 16983 h 1105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38339" h="1105680">
                <a:moveTo>
                  <a:pt x="0" y="16983"/>
                </a:moveTo>
                <a:cubicBezTo>
                  <a:pt x="0" y="7604"/>
                  <a:pt x="7603" y="0"/>
                  <a:pt x="16982" y="0"/>
                </a:cubicBezTo>
                <a:lnTo>
                  <a:pt x="9821354" y="0"/>
                </a:lnTo>
                <a:cubicBezTo>
                  <a:pt x="9830734" y="0"/>
                  <a:pt x="9838338" y="7604"/>
                  <a:pt x="9838338" y="16983"/>
                </a:cubicBezTo>
                <a:lnTo>
                  <a:pt x="9838338" y="1088697"/>
                </a:lnTo>
                <a:cubicBezTo>
                  <a:pt x="9838338" y="1098076"/>
                  <a:pt x="9830734" y="1105680"/>
                  <a:pt x="9821354" y="1105680"/>
                </a:cubicBezTo>
                <a:lnTo>
                  <a:pt x="16982" y="1105680"/>
                </a:lnTo>
                <a:cubicBezTo>
                  <a:pt x="7603" y="1105680"/>
                  <a:pt x="0" y="1098076"/>
                  <a:pt x="0" y="1088697"/>
                </a:cubicBezTo>
                <a:lnTo>
                  <a:pt x="0" y="16983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1124" y="3568674"/>
            <a:ext cx="9821405" cy="1105679"/>
          </a:xfrm>
          <a:custGeom>
            <a:avLst/>
            <a:gdLst>
              <a:gd name="connsiteX0" fmla="*/ 0 w 9821405"/>
              <a:gd name="connsiteY0" fmla="*/ 16983 h 1105679"/>
              <a:gd name="connsiteX1" fmla="*/ 16982 w 9821405"/>
              <a:gd name="connsiteY1" fmla="*/ 0 h 1105679"/>
              <a:gd name="connsiteX2" fmla="*/ 9804421 w 9821405"/>
              <a:gd name="connsiteY2" fmla="*/ 0 h 1105679"/>
              <a:gd name="connsiteX3" fmla="*/ 9821405 w 9821405"/>
              <a:gd name="connsiteY3" fmla="*/ 16983 h 1105679"/>
              <a:gd name="connsiteX4" fmla="*/ 9821405 w 9821405"/>
              <a:gd name="connsiteY4" fmla="*/ 1088697 h 1105679"/>
              <a:gd name="connsiteX5" fmla="*/ 9804421 w 9821405"/>
              <a:gd name="connsiteY5" fmla="*/ 1105679 h 1105679"/>
              <a:gd name="connsiteX6" fmla="*/ 16982 w 9821405"/>
              <a:gd name="connsiteY6" fmla="*/ 1105679 h 1105679"/>
              <a:gd name="connsiteX7" fmla="*/ 0 w 9821405"/>
              <a:gd name="connsiteY7" fmla="*/ 1088697 h 1105679"/>
              <a:gd name="connsiteX8" fmla="*/ 0 w 9821405"/>
              <a:gd name="connsiteY8" fmla="*/ 16983 h 1105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21405" h="1105679">
                <a:moveTo>
                  <a:pt x="0" y="16983"/>
                </a:moveTo>
                <a:cubicBezTo>
                  <a:pt x="0" y="7603"/>
                  <a:pt x="7603" y="0"/>
                  <a:pt x="16982" y="0"/>
                </a:cubicBezTo>
                <a:lnTo>
                  <a:pt x="9804421" y="0"/>
                </a:lnTo>
                <a:cubicBezTo>
                  <a:pt x="9813801" y="0"/>
                  <a:pt x="9821405" y="7603"/>
                  <a:pt x="9821405" y="16983"/>
                </a:cubicBezTo>
                <a:lnTo>
                  <a:pt x="9821405" y="1088697"/>
                </a:lnTo>
                <a:cubicBezTo>
                  <a:pt x="9821405" y="1098077"/>
                  <a:pt x="9813801" y="1105679"/>
                  <a:pt x="9804421" y="1105679"/>
                </a:cubicBezTo>
                <a:lnTo>
                  <a:pt x="16982" y="1105679"/>
                </a:lnTo>
                <a:cubicBezTo>
                  <a:pt x="7603" y="1105679"/>
                  <a:pt x="0" y="1098077"/>
                  <a:pt x="0" y="1088697"/>
                </a:cubicBezTo>
                <a:lnTo>
                  <a:pt x="0" y="16983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2146300"/>
            <a:ext cx="99822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3530600"/>
            <a:ext cx="99695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00" y="5143500"/>
            <a:ext cx="9982200" cy="124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27500" y="279400"/>
            <a:ext cx="403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  –  完整例子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2349500"/>
            <a:ext cx="8343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-XX:-UseBiasedLocking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-XX:-UseCounterDecay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-XX:AutoBoxCacheMax=20000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2616200"/>
            <a:ext cx="9410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-XX:+PerfDisableSharedMem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-XX:+AlwaysPreTouch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-Djava.security.egd=file:/dev/./urandom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5334000"/>
            <a:ext cx="7416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-XX:+UseConcMarkSweepGC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-XX:CMSInitiatingOccupancyFraction=75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-XX:+UseCMSInitiatingOccupancyOnly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-XX:MaxTenuringThreshold=6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-XX:+ExplicitGCInvokesConcurrent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-XX:+ParallelRefProcEnabled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7272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性能相关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4826000"/>
            <a:ext cx="1422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CMS  GC  相关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911600"/>
            <a:ext cx="7531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-Xms4096m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-Xmx4096m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-Xmn2038m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-XX:MaxDirectMemorySize=4096m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4178300"/>
            <a:ext cx="867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-XX:PermSize=256m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-XX:MaxPermSize=512m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-XX:ReservedCodeCacheSize=240M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213100"/>
            <a:ext cx="2133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内存大小相关(JDK7) 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333" y="2095552"/>
            <a:ext cx="9855199" cy="795861"/>
          </a:xfrm>
          <a:custGeom>
            <a:avLst/>
            <a:gdLst>
              <a:gd name="connsiteX0" fmla="*/ 0 w 9855199"/>
              <a:gd name="connsiteY0" fmla="*/ 12223 h 795861"/>
              <a:gd name="connsiteX1" fmla="*/ 12223 w 9855199"/>
              <a:gd name="connsiteY1" fmla="*/ 0 h 795861"/>
              <a:gd name="connsiteX2" fmla="*/ 9842974 w 9855199"/>
              <a:gd name="connsiteY2" fmla="*/ 0 h 795861"/>
              <a:gd name="connsiteX3" fmla="*/ 9855199 w 9855199"/>
              <a:gd name="connsiteY3" fmla="*/ 12223 h 795861"/>
              <a:gd name="connsiteX4" fmla="*/ 9855199 w 9855199"/>
              <a:gd name="connsiteY4" fmla="*/ 783638 h 795861"/>
              <a:gd name="connsiteX5" fmla="*/ 9842974 w 9855199"/>
              <a:gd name="connsiteY5" fmla="*/ 795861 h 795861"/>
              <a:gd name="connsiteX6" fmla="*/ 12223 w 9855199"/>
              <a:gd name="connsiteY6" fmla="*/ 795861 h 795861"/>
              <a:gd name="connsiteX7" fmla="*/ 0 w 9855199"/>
              <a:gd name="connsiteY7" fmla="*/ 783638 h 795861"/>
              <a:gd name="connsiteX8" fmla="*/ 0 w 9855199"/>
              <a:gd name="connsiteY8" fmla="*/ 12223 h 795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55199" h="795861">
                <a:moveTo>
                  <a:pt x="0" y="12223"/>
                </a:moveTo>
                <a:cubicBezTo>
                  <a:pt x="0" y="5473"/>
                  <a:pt x="5472" y="0"/>
                  <a:pt x="12223" y="0"/>
                </a:cubicBezTo>
                <a:lnTo>
                  <a:pt x="9842974" y="0"/>
                </a:lnTo>
                <a:cubicBezTo>
                  <a:pt x="9849725" y="0"/>
                  <a:pt x="9855199" y="5473"/>
                  <a:pt x="9855199" y="12223"/>
                </a:cubicBezTo>
                <a:lnTo>
                  <a:pt x="9855199" y="783638"/>
                </a:lnTo>
                <a:cubicBezTo>
                  <a:pt x="9855199" y="790389"/>
                  <a:pt x="9849725" y="795861"/>
                  <a:pt x="9842974" y="795861"/>
                </a:cubicBezTo>
                <a:lnTo>
                  <a:pt x="12223" y="795861"/>
                </a:lnTo>
                <a:cubicBezTo>
                  <a:pt x="5472" y="795861"/>
                  <a:pt x="0" y="790389"/>
                  <a:pt x="0" y="783638"/>
                </a:cubicBezTo>
                <a:lnTo>
                  <a:pt x="0" y="12223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333" y="3450214"/>
            <a:ext cx="9855199" cy="795861"/>
          </a:xfrm>
          <a:custGeom>
            <a:avLst/>
            <a:gdLst>
              <a:gd name="connsiteX0" fmla="*/ 0 w 9855199"/>
              <a:gd name="connsiteY0" fmla="*/ 12224 h 795861"/>
              <a:gd name="connsiteX1" fmla="*/ 12223 w 9855199"/>
              <a:gd name="connsiteY1" fmla="*/ 0 h 795861"/>
              <a:gd name="connsiteX2" fmla="*/ 9842974 w 9855199"/>
              <a:gd name="connsiteY2" fmla="*/ 0 h 795861"/>
              <a:gd name="connsiteX3" fmla="*/ 9855199 w 9855199"/>
              <a:gd name="connsiteY3" fmla="*/ 12224 h 795861"/>
              <a:gd name="connsiteX4" fmla="*/ 9855199 w 9855199"/>
              <a:gd name="connsiteY4" fmla="*/ 783638 h 795861"/>
              <a:gd name="connsiteX5" fmla="*/ 9842974 w 9855199"/>
              <a:gd name="connsiteY5" fmla="*/ 795861 h 795861"/>
              <a:gd name="connsiteX6" fmla="*/ 12223 w 9855199"/>
              <a:gd name="connsiteY6" fmla="*/ 795861 h 795861"/>
              <a:gd name="connsiteX7" fmla="*/ 0 w 9855199"/>
              <a:gd name="connsiteY7" fmla="*/ 783638 h 795861"/>
              <a:gd name="connsiteX8" fmla="*/ 0 w 9855199"/>
              <a:gd name="connsiteY8" fmla="*/ 12224 h 795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55199" h="795861">
                <a:moveTo>
                  <a:pt x="0" y="12224"/>
                </a:moveTo>
                <a:cubicBezTo>
                  <a:pt x="0" y="5473"/>
                  <a:pt x="5472" y="0"/>
                  <a:pt x="12223" y="0"/>
                </a:cubicBezTo>
                <a:lnTo>
                  <a:pt x="9842974" y="0"/>
                </a:lnTo>
                <a:cubicBezTo>
                  <a:pt x="9849725" y="0"/>
                  <a:pt x="9855199" y="5473"/>
                  <a:pt x="9855199" y="12224"/>
                </a:cubicBezTo>
                <a:lnTo>
                  <a:pt x="9855199" y="783638"/>
                </a:lnTo>
                <a:cubicBezTo>
                  <a:pt x="9855199" y="790389"/>
                  <a:pt x="9849725" y="795861"/>
                  <a:pt x="9842974" y="795861"/>
                </a:cubicBezTo>
                <a:lnTo>
                  <a:pt x="12223" y="795861"/>
                </a:lnTo>
                <a:cubicBezTo>
                  <a:pt x="5472" y="795861"/>
                  <a:pt x="0" y="790389"/>
                  <a:pt x="0" y="783638"/>
                </a:cubicBezTo>
                <a:lnTo>
                  <a:pt x="0" y="12224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135" y="4906454"/>
            <a:ext cx="9855198" cy="1066778"/>
          </a:xfrm>
          <a:custGeom>
            <a:avLst/>
            <a:gdLst>
              <a:gd name="connsiteX0" fmla="*/ 0 w 9855198"/>
              <a:gd name="connsiteY0" fmla="*/ 16385 h 1066778"/>
              <a:gd name="connsiteX1" fmla="*/ 16386 w 9855198"/>
              <a:gd name="connsiteY1" fmla="*/ 0 h 1066778"/>
              <a:gd name="connsiteX2" fmla="*/ 9838812 w 9855198"/>
              <a:gd name="connsiteY2" fmla="*/ 0 h 1066778"/>
              <a:gd name="connsiteX3" fmla="*/ 9855198 w 9855198"/>
              <a:gd name="connsiteY3" fmla="*/ 16385 h 1066778"/>
              <a:gd name="connsiteX4" fmla="*/ 9855198 w 9855198"/>
              <a:gd name="connsiteY4" fmla="*/ 1050392 h 1066778"/>
              <a:gd name="connsiteX5" fmla="*/ 9838812 w 9855198"/>
              <a:gd name="connsiteY5" fmla="*/ 1066778 h 1066778"/>
              <a:gd name="connsiteX6" fmla="*/ 16386 w 9855198"/>
              <a:gd name="connsiteY6" fmla="*/ 1066778 h 1066778"/>
              <a:gd name="connsiteX7" fmla="*/ 0 w 9855198"/>
              <a:gd name="connsiteY7" fmla="*/ 1050392 h 1066778"/>
              <a:gd name="connsiteX8" fmla="*/ 0 w 9855198"/>
              <a:gd name="connsiteY8" fmla="*/ 16385 h 1066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855198" h="1066778">
                <a:moveTo>
                  <a:pt x="0" y="16385"/>
                </a:moveTo>
                <a:cubicBezTo>
                  <a:pt x="0" y="7335"/>
                  <a:pt x="7336" y="0"/>
                  <a:pt x="16386" y="0"/>
                </a:cubicBezTo>
                <a:lnTo>
                  <a:pt x="9838812" y="0"/>
                </a:lnTo>
                <a:cubicBezTo>
                  <a:pt x="9847861" y="0"/>
                  <a:pt x="9855198" y="7335"/>
                  <a:pt x="9855198" y="16385"/>
                </a:cubicBezTo>
                <a:lnTo>
                  <a:pt x="9855198" y="1050392"/>
                </a:lnTo>
                <a:cubicBezTo>
                  <a:pt x="9855198" y="1059442"/>
                  <a:pt x="9847861" y="1066778"/>
                  <a:pt x="9838812" y="1066778"/>
                </a:cubicBezTo>
                <a:lnTo>
                  <a:pt x="16386" y="1066778"/>
                </a:lnTo>
                <a:cubicBezTo>
                  <a:pt x="7336" y="1066778"/>
                  <a:pt x="0" y="1059442"/>
                  <a:pt x="0" y="1050392"/>
                </a:cubicBezTo>
                <a:lnTo>
                  <a:pt x="0" y="16385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99949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416300"/>
            <a:ext cx="99949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400" y="4876800"/>
            <a:ext cx="9994900" cy="1206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27500" y="279400"/>
            <a:ext cx="4546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JVM参数  –  完整例子(2)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2209800"/>
            <a:ext cx="6819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-Xloggc:/dev/shm/app-gc.log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-XX:+PrintGCApplicationStoppedTime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-XX:+PrintGCDateStamps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-XX:+PrintGCDetails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3594100"/>
            <a:ext cx="7632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-XX:-OmitStackTraceInFastThrow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-XX:ErrorFile=${LOGDIR}/hs_err_%p.log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-XX:+HeapDumpOnOutOfMemoryError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-XX:HeapDumpPath=${LOGDIR}/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7272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GC  日志  相关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098800"/>
            <a:ext cx="149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异常  日志  相关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5041900"/>
            <a:ext cx="9499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-Dcom.sun.management.jmxremote.port=${JMX_PORT}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-Dcom.sun.management.jmxremote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-Djava.rmi.server.hostname=127.0.0.1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-Dcom.sun.management.jmxremote.authenticate=false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-Dcom.sun.management.jmxremote.ssl=false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4559300"/>
            <a:ext cx="977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JMX  相关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0325" y="5586412"/>
            <a:ext cx="923925" cy="923926"/>
          </a:xfrm>
          <a:custGeom>
            <a:avLst/>
            <a:gdLst>
              <a:gd name="connsiteX0" fmla="*/ 0 w 923925"/>
              <a:gd name="connsiteY0" fmla="*/ 461963 h 923926"/>
              <a:gd name="connsiteX1" fmla="*/ 461962 w 923925"/>
              <a:gd name="connsiteY1" fmla="*/ 0 h 923926"/>
              <a:gd name="connsiteX2" fmla="*/ 923925 w 923925"/>
              <a:gd name="connsiteY2" fmla="*/ 461963 h 923926"/>
              <a:gd name="connsiteX3" fmla="*/ 461962 w 923925"/>
              <a:gd name="connsiteY3" fmla="*/ 923926 h 923926"/>
              <a:gd name="connsiteX4" fmla="*/ 0 w 923925"/>
              <a:gd name="connsiteY4" fmla="*/ 461963 h 923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3925" h="923926">
                <a:moveTo>
                  <a:pt x="0" y="461963"/>
                </a:moveTo>
                <a:cubicBezTo>
                  <a:pt x="0" y="206828"/>
                  <a:pt x="206827" y="0"/>
                  <a:pt x="461962" y="0"/>
                </a:cubicBezTo>
                <a:cubicBezTo>
                  <a:pt x="717097" y="0"/>
                  <a:pt x="923925" y="206828"/>
                  <a:pt x="923925" y="461963"/>
                </a:cubicBezTo>
                <a:cubicBezTo>
                  <a:pt x="923925" y="717098"/>
                  <a:pt x="717097" y="923926"/>
                  <a:pt x="461962" y="923926"/>
                </a:cubicBezTo>
                <a:cubicBezTo>
                  <a:pt x="206827" y="923926"/>
                  <a:pt x="0" y="717098"/>
                  <a:pt x="0" y="46196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2175" y="1146176"/>
            <a:ext cx="631825" cy="631824"/>
          </a:xfrm>
          <a:custGeom>
            <a:avLst/>
            <a:gdLst>
              <a:gd name="connsiteX0" fmla="*/ 0 w 631825"/>
              <a:gd name="connsiteY0" fmla="*/ 315912 h 631824"/>
              <a:gd name="connsiteX1" fmla="*/ 315912 w 631825"/>
              <a:gd name="connsiteY1" fmla="*/ 0 h 631824"/>
              <a:gd name="connsiteX2" fmla="*/ 631825 w 631825"/>
              <a:gd name="connsiteY2" fmla="*/ 315912 h 631824"/>
              <a:gd name="connsiteX3" fmla="*/ 315912 w 631825"/>
              <a:gd name="connsiteY3" fmla="*/ 631825 h 631824"/>
              <a:gd name="connsiteX4" fmla="*/ 0 w 631825"/>
              <a:gd name="connsiteY4" fmla="*/ 315912 h 631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825" h="631824">
                <a:moveTo>
                  <a:pt x="0" y="315912"/>
                </a:moveTo>
                <a:cubicBezTo>
                  <a:pt x="0" y="141438"/>
                  <a:pt x="141438" y="0"/>
                  <a:pt x="315912" y="0"/>
                </a:cubicBezTo>
                <a:cubicBezTo>
                  <a:pt x="490386" y="0"/>
                  <a:pt x="631825" y="141438"/>
                  <a:pt x="631825" y="315912"/>
                </a:cubicBezTo>
                <a:cubicBezTo>
                  <a:pt x="631825" y="490386"/>
                  <a:pt x="490386" y="631825"/>
                  <a:pt x="315912" y="631825"/>
                </a:cubicBezTo>
                <a:cubicBezTo>
                  <a:pt x="141438" y="631825"/>
                  <a:pt x="0" y="490386"/>
                  <a:pt x="0" y="3159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5825" y="1139826"/>
            <a:ext cx="644525" cy="644525"/>
          </a:xfrm>
          <a:custGeom>
            <a:avLst/>
            <a:gdLst>
              <a:gd name="connsiteX0" fmla="*/ 6350 w 644525"/>
              <a:gd name="connsiteY0" fmla="*/ 322262 h 644525"/>
              <a:gd name="connsiteX1" fmla="*/ 322262 w 644525"/>
              <a:gd name="connsiteY1" fmla="*/ 6350 h 644525"/>
              <a:gd name="connsiteX2" fmla="*/ 638175 w 644525"/>
              <a:gd name="connsiteY2" fmla="*/ 322262 h 644525"/>
              <a:gd name="connsiteX3" fmla="*/ 322262 w 644525"/>
              <a:gd name="connsiteY3" fmla="*/ 638175 h 644525"/>
              <a:gd name="connsiteX4" fmla="*/ 6350 w 644525"/>
              <a:gd name="connsiteY4" fmla="*/ 322262 h 644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525" h="644525">
                <a:moveTo>
                  <a:pt x="6350" y="322262"/>
                </a:moveTo>
                <a:cubicBezTo>
                  <a:pt x="6350" y="147789"/>
                  <a:pt x="147789" y="6350"/>
                  <a:pt x="322262" y="6350"/>
                </a:cubicBezTo>
                <a:cubicBezTo>
                  <a:pt x="496736" y="6350"/>
                  <a:pt x="638175" y="147789"/>
                  <a:pt x="638175" y="322262"/>
                </a:cubicBezTo>
                <a:cubicBezTo>
                  <a:pt x="638175" y="496736"/>
                  <a:pt x="496736" y="638175"/>
                  <a:pt x="322262" y="638175"/>
                </a:cubicBezTo>
                <a:cubicBezTo>
                  <a:pt x="147789" y="638175"/>
                  <a:pt x="6350" y="496736"/>
                  <a:pt x="6350" y="3222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7198" y="4271963"/>
            <a:ext cx="3613149" cy="25399"/>
          </a:xfrm>
          <a:custGeom>
            <a:avLst/>
            <a:gdLst>
              <a:gd name="connsiteX0" fmla="*/ 3606799 w 3613149"/>
              <a:gd name="connsiteY0" fmla="*/ 6350 h 25399"/>
              <a:gd name="connsiteX1" fmla="*/ 6350 w 3613149"/>
              <a:gd name="connsiteY1" fmla="*/ 7937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3149" h="25399">
                <a:moveTo>
                  <a:pt x="3606799" y="6350"/>
                </a:moveTo>
                <a:lnTo>
                  <a:pt x="6350" y="7937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3748" y="1954213"/>
            <a:ext cx="1012826" cy="1012826"/>
          </a:xfrm>
          <a:custGeom>
            <a:avLst/>
            <a:gdLst>
              <a:gd name="connsiteX0" fmla="*/ 0 w 1012826"/>
              <a:gd name="connsiteY0" fmla="*/ 506412 h 1012826"/>
              <a:gd name="connsiteX1" fmla="*/ 506413 w 1012826"/>
              <a:gd name="connsiteY1" fmla="*/ 0 h 1012826"/>
              <a:gd name="connsiteX2" fmla="*/ 1012826 w 1012826"/>
              <a:gd name="connsiteY2" fmla="*/ 506412 h 1012826"/>
              <a:gd name="connsiteX3" fmla="*/ 506413 w 1012826"/>
              <a:gd name="connsiteY3" fmla="*/ 1012826 h 1012826"/>
              <a:gd name="connsiteX4" fmla="*/ 0 w 1012826"/>
              <a:gd name="connsiteY4" fmla="*/ 506412 h 1012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826" h="1012826">
                <a:moveTo>
                  <a:pt x="0" y="506412"/>
                </a:moveTo>
                <a:cubicBezTo>
                  <a:pt x="0" y="226729"/>
                  <a:pt x="226729" y="0"/>
                  <a:pt x="506413" y="0"/>
                </a:cubicBezTo>
                <a:cubicBezTo>
                  <a:pt x="786096" y="0"/>
                  <a:pt x="1012826" y="226729"/>
                  <a:pt x="1012826" y="506412"/>
                </a:cubicBezTo>
                <a:cubicBezTo>
                  <a:pt x="1012826" y="786096"/>
                  <a:pt x="786096" y="1012826"/>
                  <a:pt x="506413" y="1012826"/>
                </a:cubicBezTo>
                <a:cubicBezTo>
                  <a:pt x="226729" y="1012826"/>
                  <a:pt x="0" y="786096"/>
                  <a:pt x="0" y="5064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398" y="1947863"/>
            <a:ext cx="1025525" cy="1025525"/>
          </a:xfrm>
          <a:custGeom>
            <a:avLst/>
            <a:gdLst>
              <a:gd name="connsiteX0" fmla="*/ 6350 w 1025525"/>
              <a:gd name="connsiteY0" fmla="*/ 512762 h 1025525"/>
              <a:gd name="connsiteX1" fmla="*/ 512762 w 1025525"/>
              <a:gd name="connsiteY1" fmla="*/ 6350 h 1025525"/>
              <a:gd name="connsiteX2" fmla="*/ 1019175 w 1025525"/>
              <a:gd name="connsiteY2" fmla="*/ 512762 h 1025525"/>
              <a:gd name="connsiteX3" fmla="*/ 512762 w 1025525"/>
              <a:gd name="connsiteY3" fmla="*/ 1019175 h 1025525"/>
              <a:gd name="connsiteX4" fmla="*/ 6350 w 1025525"/>
              <a:gd name="connsiteY4" fmla="*/ 512762 h 1025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5525" h="1025525">
                <a:moveTo>
                  <a:pt x="6350" y="512762"/>
                </a:moveTo>
                <a:cubicBezTo>
                  <a:pt x="6350" y="233078"/>
                  <a:pt x="233078" y="6350"/>
                  <a:pt x="512762" y="6350"/>
                </a:cubicBezTo>
                <a:cubicBezTo>
                  <a:pt x="792446" y="6350"/>
                  <a:pt x="1019175" y="233078"/>
                  <a:pt x="1019175" y="512762"/>
                </a:cubicBezTo>
                <a:cubicBezTo>
                  <a:pt x="1019175" y="792446"/>
                  <a:pt x="792446" y="1019175"/>
                  <a:pt x="512762" y="1019175"/>
                </a:cubicBezTo>
                <a:cubicBezTo>
                  <a:pt x="233078" y="1019175"/>
                  <a:pt x="6350" y="792446"/>
                  <a:pt x="6350" y="5127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2683" y="2627909"/>
            <a:ext cx="134029" cy="134340"/>
          </a:xfrm>
          <a:custGeom>
            <a:avLst/>
            <a:gdLst>
              <a:gd name="connsiteX0" fmla="*/ 66852 w 134029"/>
              <a:gd name="connsiteY0" fmla="*/ 134340 h 134340"/>
              <a:gd name="connsiteX1" fmla="*/ 0 w 134029"/>
              <a:gd name="connsiteY1" fmla="*/ 0 h 134340"/>
              <a:gd name="connsiteX2" fmla="*/ 134029 w 134029"/>
              <a:gd name="connsiteY2" fmla="*/ 0 h 134340"/>
              <a:gd name="connsiteX3" fmla="*/ 66852 w 134029"/>
              <a:gd name="connsiteY3" fmla="*/ 134340 h 1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29" h="134340">
                <a:moveTo>
                  <a:pt x="66852" y="134340"/>
                </a:moveTo>
                <a:lnTo>
                  <a:pt x="0" y="0"/>
                </a:lnTo>
                <a:lnTo>
                  <a:pt x="134029" y="0"/>
                </a:lnTo>
                <a:lnTo>
                  <a:pt x="66852" y="13434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1954213"/>
            <a:ext cx="3635375" cy="3635375"/>
          </a:xfrm>
          <a:custGeom>
            <a:avLst/>
            <a:gdLst>
              <a:gd name="connsiteX0" fmla="*/ 0 w 3635375"/>
              <a:gd name="connsiteY0" fmla="*/ 1817687 h 3635375"/>
              <a:gd name="connsiteX1" fmla="*/ 1817687 w 3635375"/>
              <a:gd name="connsiteY1" fmla="*/ 0 h 3635375"/>
              <a:gd name="connsiteX2" fmla="*/ 3635375 w 3635375"/>
              <a:gd name="connsiteY2" fmla="*/ 1817687 h 3635375"/>
              <a:gd name="connsiteX3" fmla="*/ 1817687 w 3635375"/>
              <a:gd name="connsiteY3" fmla="*/ 3635375 h 3635375"/>
              <a:gd name="connsiteX4" fmla="*/ 0 w 3635375"/>
              <a:gd name="connsiteY4" fmla="*/ 1817687 h 363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35375" h="3635375">
                <a:moveTo>
                  <a:pt x="0" y="1817687"/>
                </a:moveTo>
                <a:cubicBezTo>
                  <a:pt x="0" y="813805"/>
                  <a:pt x="813805" y="0"/>
                  <a:pt x="1817687" y="0"/>
                </a:cubicBezTo>
                <a:cubicBezTo>
                  <a:pt x="2821569" y="0"/>
                  <a:pt x="3635375" y="813805"/>
                  <a:pt x="3635375" y="1817687"/>
                </a:cubicBezTo>
                <a:cubicBezTo>
                  <a:pt x="3635375" y="2821569"/>
                  <a:pt x="2821569" y="3635375"/>
                  <a:pt x="1817687" y="3635375"/>
                </a:cubicBezTo>
                <a:cubicBezTo>
                  <a:pt x="813805" y="3635375"/>
                  <a:pt x="0" y="2821569"/>
                  <a:pt x="0" y="1817687"/>
                </a:cubicBezTo>
              </a:path>
            </a:pathLst>
          </a:custGeom>
          <a:solidFill>
            <a:srgbClr val="9692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1737" y="2095500"/>
            <a:ext cx="3346449" cy="3346449"/>
          </a:xfrm>
          <a:custGeom>
            <a:avLst/>
            <a:gdLst>
              <a:gd name="connsiteX0" fmla="*/ 31750 w 3346449"/>
              <a:gd name="connsiteY0" fmla="*/ 1673224 h 3346449"/>
              <a:gd name="connsiteX1" fmla="*/ 1673224 w 3346449"/>
              <a:gd name="connsiteY1" fmla="*/ 31750 h 3346449"/>
              <a:gd name="connsiteX2" fmla="*/ 3314699 w 3346449"/>
              <a:gd name="connsiteY2" fmla="*/ 1673224 h 3346449"/>
              <a:gd name="connsiteX3" fmla="*/ 1673224 w 3346449"/>
              <a:gd name="connsiteY3" fmla="*/ 3314699 h 3346449"/>
              <a:gd name="connsiteX4" fmla="*/ 31750 w 3346449"/>
              <a:gd name="connsiteY4" fmla="*/ 1673224 h 3346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46449" h="3346449">
                <a:moveTo>
                  <a:pt x="31750" y="1673224"/>
                </a:moveTo>
                <a:cubicBezTo>
                  <a:pt x="31750" y="766663"/>
                  <a:pt x="766663" y="31750"/>
                  <a:pt x="1673224" y="31750"/>
                </a:cubicBezTo>
                <a:cubicBezTo>
                  <a:pt x="2579785" y="31750"/>
                  <a:pt x="3314699" y="766663"/>
                  <a:pt x="3314699" y="1673224"/>
                </a:cubicBezTo>
                <a:cubicBezTo>
                  <a:pt x="3314699" y="2579786"/>
                  <a:pt x="2579785" y="3314699"/>
                  <a:pt x="1673224" y="3314699"/>
                </a:cubicBezTo>
                <a:cubicBezTo>
                  <a:pt x="766663" y="3314699"/>
                  <a:pt x="31750" y="2579786"/>
                  <a:pt x="31750" y="1673224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955800"/>
            <a:ext cx="36576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4100" y="2273300"/>
            <a:ext cx="520700" cy="39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57400" y="2959100"/>
            <a:ext cx="16383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800"/>
              </a:lnSpc>
              <a:tabLst>
							</a:tabLst>
            </a:pPr>
            <a:r>
              <a:rPr lang="en-US" altLang="zh-CN" sz="13800" dirty="0" smtClean="0">
                <a:solidFill>
                  <a:srgbClr val="fdfdfd"/>
                </a:solidFill>
                <a:latin typeface="华文宋体" pitchFamily="18" charset="0"/>
                <a:cs typeface="华文宋体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3517900"/>
            <a:ext cx="33401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8100" algn="l"/>
              </a:tabLst>
            </a:pP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TUNING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CODE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      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面向GC编程  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并发，并发  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杂项 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68300" y="4876800"/>
            <a:ext cx="63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5143500"/>
            <a:ext cx="271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创建局部对象的成本远比想象的低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5359400"/>
            <a:ext cx="2832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线程池，连接池，Netty堆外内存池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86300" y="215900"/>
            <a:ext cx="2921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面向GC的编程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0" y="4572000"/>
            <a:ext cx="31750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内存分配的优化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栈上分配原始类型与引用  </a:t>
            </a:r>
          </a:p>
          <a:p>
            <a:pPr>
              <a:lnSpc>
                <a:spcPts val="16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堆上分配对象  </a:t>
            </a:r>
          </a:p>
          <a:p>
            <a:pPr>
              <a:lnSpc>
                <a:spcPts val="15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线程私有的TLAB堆区减少冲突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49300" algn="l"/>
              </a:tabLst>
            </a:pPr>
            <a:r>
              <a:rPr lang="en-US" altLang="zh-CN" sz="20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面向GC的Java编程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by  沐剑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88200" y="1574800"/>
            <a:ext cx="25908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引用设置为Null的传说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设为null已无用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缩小对象范围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4572000"/>
            <a:ext cx="69215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5720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对象重用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不可变对象的好处  </a:t>
            </a:r>
          </a:p>
          <a:p>
            <a:pPr>
              <a:lnSpc>
                <a:spcPts val="1600"/>
              </a:lnSpc>
              <a:tabLst>
                <a:tab pos="45720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500"/>
              </a:lnSpc>
              <a:tabLst>
                <a:tab pos="45720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老生代GC时减少扫描新生代  </a:t>
            </a:r>
          </a:p>
          <a:p>
            <a:pPr>
              <a:lnSpc>
                <a:spcPts val="1600"/>
              </a:lnSpc>
              <a:tabLst>
                <a:tab pos="45720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实际上的不变，与修饰符无关  </a:t>
            </a:r>
          </a:p>
          <a:p>
            <a:pPr>
              <a:lnSpc>
                <a:spcPts val="2200"/>
              </a:lnSpc>
              <a:tabLst>
                <a:tab pos="4572000" algn="l"/>
              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4572000" algn="l"/>
              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Thread  Safe对象，全局重用,  Gson  </a:t>
            </a:r>
          </a:p>
          <a:p>
            <a:pPr>
              <a:lnSpc>
                <a:spcPts val="1500"/>
              </a:lnSpc>
              <a:tabLst>
                <a:tab pos="4572000" algn="l"/>
              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非Thread  Safe对象，ThreadLocal重用,  SimpleDateFormat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1574800"/>
            <a:ext cx="39624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68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Array  Base的集合必须指定初始化大小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e.g.  ArrayList,  HashMap  </a:t>
            </a:r>
          </a:p>
          <a:p>
            <a:pPr>
              <a:lnSpc>
                <a:spcPts val="1600"/>
              </a:lnSpc>
              <a:tabLst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大小不足时成倍复制扩容  </a:t>
            </a:r>
          </a:p>
          <a:p>
            <a:pPr>
              <a:lnSpc>
                <a:spcPts val="1800"/>
              </a:lnSpc>
              <a:tabLst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注意Map的加载因子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01700" y="2336800"/>
            <a:ext cx="63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84500" y="228600"/>
            <a:ext cx="6223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面向GC的编程  –  更多抠门的优化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1536700"/>
            <a:ext cx="1892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5b9bd5"/>
                </a:solidFill>
                <a:latin typeface="微软雅黑" pitchFamily="18" charset="0"/>
                <a:cs typeface="微软雅黑" pitchFamily="18" charset="0"/>
              </a:rPr>
              <a:t>int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vs  Integer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4254500"/>
            <a:ext cx="3390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5b9bd5"/>
                </a:solidFill>
                <a:latin typeface="微软雅黑" pitchFamily="18" charset="0"/>
                <a:cs typeface="微软雅黑" pitchFamily="18" charset="0"/>
              </a:rPr>
              <a:t>ArrayList</a:t>
            </a:r>
            <a:r>
              <a:rPr lang="en-US" altLang="zh-CN" sz="2800" dirty="0" smtClean="0">
                <a:solidFill>
                  <a:srgbClr val="5b9bd5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vs  LinkedList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2946400"/>
            <a:ext cx="7200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dirty="0" smtClean="0">
                <a:solidFill>
                  <a:srgbClr val="5b9bd5"/>
                </a:solidFill>
                <a:latin typeface="Times New Roman" pitchFamily="18" charset="0"/>
                <a:cs typeface="Times New Roman" pitchFamily="18" charset="0"/>
              </a:rPr>
              <a:t>AtomicIntegerFieldUpdater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AtomicInteger 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3479800"/>
            <a:ext cx="3187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Netty大量使用此方法，代码非常复杂。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3632200"/>
            <a:ext cx="5905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但如果海量对象，多个的AtomicInteger属性，用updater时可改为使用int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4737100"/>
            <a:ext cx="8953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Array-Based的容器，直接在数组里存放对象    (4  bytes  per  element)，而且是连续性存储的(缓存行预加载)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5041900"/>
            <a:ext cx="8915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Pointer-Based的容器，每个元素是Node对象，里面含真正对象及前后节点的指针(24  bytes  per  element)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2032000"/>
            <a:ext cx="2374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4  bytes  vs  16  bytes。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2260600"/>
            <a:ext cx="524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4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Java对象最小16  bytes，  12  bytes的固定header，按8  bytes对齐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556000" y="228600"/>
            <a:ext cx="5067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面向GC的编程  –  高级Map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5549900"/>
            <a:ext cx="5740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高性能场景下，HashMap的优化使用建议</a:t>
            </a:r>
            <a:r>
              <a:rPr lang="en-US" altLang="zh-CN" sz="24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80200" y="1841500"/>
            <a:ext cx="41656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原子类型集合    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Large HashMap overview: JDK, FastUtil,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Goldman Sachs, HPPC, Koloboke, Trove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key为原子类型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哈希冲突从数组＋链表  的  链表法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改为双数组的开放地址法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遗憾，不支持并发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" y="1841500"/>
            <a:ext cx="52070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EnumMap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以枚举的oridnal()为下标来访问的数组，性能与空间俱佳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5400" algn="l"/>
                <a:tab pos="635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GuavaCache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支持并发的WeakReferenceHashMap 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1556" y="3966119"/>
            <a:ext cx="4006612" cy="1254450"/>
          </a:xfrm>
          <a:custGeom>
            <a:avLst/>
            <a:gdLst>
              <a:gd name="connsiteX0" fmla="*/ 0 w 4006612"/>
              <a:gd name="connsiteY0" fmla="*/ 19268 h 1254450"/>
              <a:gd name="connsiteX1" fmla="*/ 19268 w 4006612"/>
              <a:gd name="connsiteY1" fmla="*/ 0 h 1254450"/>
              <a:gd name="connsiteX2" fmla="*/ 3987344 w 4006612"/>
              <a:gd name="connsiteY2" fmla="*/ 0 h 1254450"/>
              <a:gd name="connsiteX3" fmla="*/ 4006612 w 4006612"/>
              <a:gd name="connsiteY3" fmla="*/ 19268 h 1254450"/>
              <a:gd name="connsiteX4" fmla="*/ 4006612 w 4006612"/>
              <a:gd name="connsiteY4" fmla="*/ 1235181 h 1254450"/>
              <a:gd name="connsiteX5" fmla="*/ 3987344 w 4006612"/>
              <a:gd name="connsiteY5" fmla="*/ 1254450 h 1254450"/>
              <a:gd name="connsiteX6" fmla="*/ 19268 w 4006612"/>
              <a:gd name="connsiteY6" fmla="*/ 1254450 h 1254450"/>
              <a:gd name="connsiteX7" fmla="*/ 0 w 4006612"/>
              <a:gd name="connsiteY7" fmla="*/ 1235181 h 1254450"/>
              <a:gd name="connsiteX8" fmla="*/ 0 w 4006612"/>
              <a:gd name="connsiteY8" fmla="*/ 19268 h 1254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06612" h="1254450">
                <a:moveTo>
                  <a:pt x="0" y="19268"/>
                </a:moveTo>
                <a:cubicBezTo>
                  <a:pt x="0" y="8626"/>
                  <a:pt x="8627" y="0"/>
                  <a:pt x="19268" y="0"/>
                </a:cubicBezTo>
                <a:lnTo>
                  <a:pt x="3987344" y="0"/>
                </a:lnTo>
                <a:cubicBezTo>
                  <a:pt x="3997986" y="0"/>
                  <a:pt x="4006612" y="8626"/>
                  <a:pt x="4006612" y="19268"/>
                </a:cubicBezTo>
                <a:lnTo>
                  <a:pt x="4006612" y="1235181"/>
                </a:lnTo>
                <a:cubicBezTo>
                  <a:pt x="4006612" y="1245822"/>
                  <a:pt x="3997986" y="1254450"/>
                  <a:pt x="3987344" y="1254450"/>
                </a:cubicBezTo>
                <a:lnTo>
                  <a:pt x="19268" y="1254450"/>
                </a:lnTo>
                <a:cubicBezTo>
                  <a:pt x="8627" y="1254450"/>
                  <a:pt x="0" y="1245822"/>
                  <a:pt x="0" y="1235181"/>
                </a:cubicBezTo>
                <a:lnTo>
                  <a:pt x="0" y="19268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3937000"/>
            <a:ext cx="4152900" cy="139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562100" y="4241800"/>
            <a:ext cx="63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228600"/>
            <a:ext cx="74295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9939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面向GC的编程  –  延时初始化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993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访问时始终有判断是否为空的成本，  适用于不一定需要创建的变量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2590800"/>
            <a:ext cx="38989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  枚举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更好支持序列化，写法稍复杂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3.  正确写法的DoubleCheck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防止重排序，变量定义为volatile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使用临时变量，减少访问volatile变量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2324100"/>
            <a:ext cx="40132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9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1.Holder类静态变量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5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20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推荐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利用ClasssLoader加载类时的锁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2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private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LazyObjectHolder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9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final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LazyObject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instance</a:t>
            </a:r>
          </a:p>
          <a:p>
            <a:pPr>
              <a:lnSpc>
                <a:spcPts val="19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dirty="0" smtClean="0"/>
              <a:t>			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LazyObject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lnSpc>
                <a:spcPts val="1800"/>
              </a:lnSpc>
              <a:tabLst>
                <a:tab pos="139700" algn="l"/>
                <a:tab pos="4826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6666" y="2442121"/>
            <a:ext cx="5215464" cy="978411"/>
          </a:xfrm>
          <a:custGeom>
            <a:avLst/>
            <a:gdLst>
              <a:gd name="connsiteX0" fmla="*/ 0 w 5215464"/>
              <a:gd name="connsiteY0" fmla="*/ 15027 h 978411"/>
              <a:gd name="connsiteX1" fmla="*/ 15027 w 5215464"/>
              <a:gd name="connsiteY1" fmla="*/ 0 h 978411"/>
              <a:gd name="connsiteX2" fmla="*/ 5200436 w 5215464"/>
              <a:gd name="connsiteY2" fmla="*/ 0 h 978411"/>
              <a:gd name="connsiteX3" fmla="*/ 5215464 w 5215464"/>
              <a:gd name="connsiteY3" fmla="*/ 15027 h 978411"/>
              <a:gd name="connsiteX4" fmla="*/ 5215464 w 5215464"/>
              <a:gd name="connsiteY4" fmla="*/ 963384 h 978411"/>
              <a:gd name="connsiteX5" fmla="*/ 5200436 w 5215464"/>
              <a:gd name="connsiteY5" fmla="*/ 978411 h 978411"/>
              <a:gd name="connsiteX6" fmla="*/ 15027 w 5215464"/>
              <a:gd name="connsiteY6" fmla="*/ 978411 h 978411"/>
              <a:gd name="connsiteX7" fmla="*/ 0 w 5215464"/>
              <a:gd name="connsiteY7" fmla="*/ 963384 h 978411"/>
              <a:gd name="connsiteX8" fmla="*/ 0 w 5215464"/>
              <a:gd name="connsiteY8" fmla="*/ 15027 h 978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215464" h="978411">
                <a:moveTo>
                  <a:pt x="0" y="15027"/>
                </a:moveTo>
                <a:cubicBezTo>
                  <a:pt x="0" y="6728"/>
                  <a:pt x="6728" y="0"/>
                  <a:pt x="15027" y="0"/>
                </a:cubicBezTo>
                <a:lnTo>
                  <a:pt x="5200436" y="0"/>
                </a:lnTo>
                <a:cubicBezTo>
                  <a:pt x="5208736" y="0"/>
                  <a:pt x="5215464" y="6728"/>
                  <a:pt x="5215464" y="15027"/>
                </a:cubicBezTo>
                <a:lnTo>
                  <a:pt x="5215464" y="963384"/>
                </a:lnTo>
                <a:cubicBezTo>
                  <a:pt x="5215464" y="971684"/>
                  <a:pt x="5208736" y="978411"/>
                  <a:pt x="5200436" y="978411"/>
                </a:cubicBezTo>
                <a:lnTo>
                  <a:pt x="15027" y="978411"/>
                </a:lnTo>
                <a:cubicBezTo>
                  <a:pt x="6728" y="978411"/>
                  <a:pt x="0" y="971684"/>
                  <a:pt x="0" y="963384"/>
                </a:cubicBezTo>
                <a:lnTo>
                  <a:pt x="0" y="15027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19798" y="4749289"/>
            <a:ext cx="5723464" cy="978413"/>
          </a:xfrm>
          <a:custGeom>
            <a:avLst/>
            <a:gdLst>
              <a:gd name="connsiteX0" fmla="*/ 0 w 5723464"/>
              <a:gd name="connsiteY0" fmla="*/ 15027 h 978413"/>
              <a:gd name="connsiteX1" fmla="*/ 15027 w 5723464"/>
              <a:gd name="connsiteY1" fmla="*/ 0 h 978413"/>
              <a:gd name="connsiteX2" fmla="*/ 5708436 w 5723464"/>
              <a:gd name="connsiteY2" fmla="*/ 0 h 978413"/>
              <a:gd name="connsiteX3" fmla="*/ 5723464 w 5723464"/>
              <a:gd name="connsiteY3" fmla="*/ 15027 h 978413"/>
              <a:gd name="connsiteX4" fmla="*/ 5723464 w 5723464"/>
              <a:gd name="connsiteY4" fmla="*/ 963385 h 978413"/>
              <a:gd name="connsiteX5" fmla="*/ 5708436 w 5723464"/>
              <a:gd name="connsiteY5" fmla="*/ 978413 h 978413"/>
              <a:gd name="connsiteX6" fmla="*/ 15027 w 5723464"/>
              <a:gd name="connsiteY6" fmla="*/ 978413 h 978413"/>
              <a:gd name="connsiteX7" fmla="*/ 0 w 5723464"/>
              <a:gd name="connsiteY7" fmla="*/ 963385 h 978413"/>
              <a:gd name="connsiteX8" fmla="*/ 0 w 5723464"/>
              <a:gd name="connsiteY8" fmla="*/ 15027 h 978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723464" h="978413">
                <a:moveTo>
                  <a:pt x="0" y="15027"/>
                </a:moveTo>
                <a:cubicBezTo>
                  <a:pt x="0" y="6728"/>
                  <a:pt x="6728" y="0"/>
                  <a:pt x="15027" y="0"/>
                </a:cubicBezTo>
                <a:lnTo>
                  <a:pt x="5708436" y="0"/>
                </a:lnTo>
                <a:cubicBezTo>
                  <a:pt x="5716735" y="0"/>
                  <a:pt x="5723464" y="6728"/>
                  <a:pt x="5723464" y="15027"/>
                </a:cubicBezTo>
                <a:lnTo>
                  <a:pt x="5723464" y="963385"/>
                </a:lnTo>
                <a:cubicBezTo>
                  <a:pt x="5723464" y="971684"/>
                  <a:pt x="5716735" y="978413"/>
                  <a:pt x="5708436" y="978413"/>
                </a:cubicBezTo>
                <a:lnTo>
                  <a:pt x="15027" y="978413"/>
                </a:lnTo>
                <a:cubicBezTo>
                  <a:pt x="6728" y="978413"/>
                  <a:pt x="0" y="971684"/>
                  <a:pt x="0" y="963385"/>
                </a:cubicBezTo>
                <a:lnTo>
                  <a:pt x="0" y="15027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2413000"/>
            <a:ext cx="5359400" cy="111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711700"/>
            <a:ext cx="5867400" cy="113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27100" y="1854200"/>
            <a:ext cx="242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String.intern()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34100" y="4203700"/>
            <a:ext cx="3136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堆外内存是新大陆吗？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34100" y="4572000"/>
            <a:ext cx="63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34100" y="4851400"/>
            <a:ext cx="2895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申请与释放的成本大，必须池化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34100" y="5308600"/>
            <a:ext cx="521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ByteBuf.bytes&lt;-&gt;  Object的序列化  or  按位访问的黑科技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2540000"/>
            <a:ext cx="3911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字符串池，将重复的字符串转化为唯一引用  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3022600"/>
            <a:ext cx="4267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只适合长期存在的对象中，有海量重复的字符串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228600"/>
            <a:ext cx="6223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面向GC的编程  –  一些美丽的诱惑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" y="3644900"/>
            <a:ext cx="1803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String.inter()怯魅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7643" y="4836933"/>
            <a:ext cx="7047345" cy="601162"/>
          </a:xfrm>
          <a:custGeom>
            <a:avLst/>
            <a:gdLst>
              <a:gd name="connsiteX0" fmla="*/ 0 w 7047345"/>
              <a:gd name="connsiteY0" fmla="*/ 9234 h 601162"/>
              <a:gd name="connsiteX1" fmla="*/ 9234 w 7047345"/>
              <a:gd name="connsiteY1" fmla="*/ 0 h 601162"/>
              <a:gd name="connsiteX2" fmla="*/ 7038111 w 7047345"/>
              <a:gd name="connsiteY2" fmla="*/ 0 h 601162"/>
              <a:gd name="connsiteX3" fmla="*/ 7047345 w 7047345"/>
              <a:gd name="connsiteY3" fmla="*/ 9234 h 601162"/>
              <a:gd name="connsiteX4" fmla="*/ 7047345 w 7047345"/>
              <a:gd name="connsiteY4" fmla="*/ 591929 h 601162"/>
              <a:gd name="connsiteX5" fmla="*/ 7038111 w 7047345"/>
              <a:gd name="connsiteY5" fmla="*/ 601162 h 601162"/>
              <a:gd name="connsiteX6" fmla="*/ 9234 w 7047345"/>
              <a:gd name="connsiteY6" fmla="*/ 601162 h 601162"/>
              <a:gd name="connsiteX7" fmla="*/ 0 w 7047345"/>
              <a:gd name="connsiteY7" fmla="*/ 591929 h 601162"/>
              <a:gd name="connsiteX8" fmla="*/ 0 w 7047345"/>
              <a:gd name="connsiteY8" fmla="*/ 9234 h 601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047345" h="601162">
                <a:moveTo>
                  <a:pt x="0" y="9234"/>
                </a:moveTo>
                <a:cubicBezTo>
                  <a:pt x="0" y="4133"/>
                  <a:pt x="4133" y="0"/>
                  <a:pt x="9234" y="0"/>
                </a:cubicBezTo>
                <a:lnTo>
                  <a:pt x="7038111" y="0"/>
                </a:lnTo>
                <a:cubicBezTo>
                  <a:pt x="7043211" y="0"/>
                  <a:pt x="7047345" y="4133"/>
                  <a:pt x="7047345" y="9234"/>
                </a:cubicBezTo>
                <a:lnTo>
                  <a:pt x="7047345" y="591929"/>
                </a:lnTo>
                <a:cubicBezTo>
                  <a:pt x="7047345" y="597028"/>
                  <a:pt x="7043211" y="601162"/>
                  <a:pt x="7038111" y="601162"/>
                </a:cubicBezTo>
                <a:lnTo>
                  <a:pt x="9234" y="601162"/>
                </a:lnTo>
                <a:cubicBezTo>
                  <a:pt x="4133" y="601162"/>
                  <a:pt x="0" y="597028"/>
                  <a:pt x="0" y="591929"/>
                </a:cubicBezTo>
                <a:lnTo>
                  <a:pt x="0" y="92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7643" y="2092410"/>
            <a:ext cx="4507439" cy="1377415"/>
          </a:xfrm>
          <a:custGeom>
            <a:avLst/>
            <a:gdLst>
              <a:gd name="connsiteX0" fmla="*/ 0 w 4507439"/>
              <a:gd name="connsiteY0" fmla="*/ 21155 h 1377415"/>
              <a:gd name="connsiteX1" fmla="*/ 21156 w 4507439"/>
              <a:gd name="connsiteY1" fmla="*/ 0 h 1377415"/>
              <a:gd name="connsiteX2" fmla="*/ 4486282 w 4507439"/>
              <a:gd name="connsiteY2" fmla="*/ 0 h 1377415"/>
              <a:gd name="connsiteX3" fmla="*/ 4507439 w 4507439"/>
              <a:gd name="connsiteY3" fmla="*/ 21155 h 1377415"/>
              <a:gd name="connsiteX4" fmla="*/ 4507439 w 4507439"/>
              <a:gd name="connsiteY4" fmla="*/ 1356258 h 1377415"/>
              <a:gd name="connsiteX5" fmla="*/ 4486282 w 4507439"/>
              <a:gd name="connsiteY5" fmla="*/ 1377415 h 1377415"/>
              <a:gd name="connsiteX6" fmla="*/ 21156 w 4507439"/>
              <a:gd name="connsiteY6" fmla="*/ 1377415 h 1377415"/>
              <a:gd name="connsiteX7" fmla="*/ 0 w 4507439"/>
              <a:gd name="connsiteY7" fmla="*/ 1356258 h 1377415"/>
              <a:gd name="connsiteX8" fmla="*/ 0 w 4507439"/>
              <a:gd name="connsiteY8" fmla="*/ 21155 h 1377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07439" h="1377415">
                <a:moveTo>
                  <a:pt x="0" y="21155"/>
                </a:moveTo>
                <a:cubicBezTo>
                  <a:pt x="0" y="9471"/>
                  <a:pt x="9472" y="0"/>
                  <a:pt x="21156" y="0"/>
                </a:cubicBezTo>
                <a:lnTo>
                  <a:pt x="4486282" y="0"/>
                </a:lnTo>
                <a:cubicBezTo>
                  <a:pt x="4497966" y="0"/>
                  <a:pt x="4507439" y="9471"/>
                  <a:pt x="4507439" y="21155"/>
                </a:cubicBezTo>
                <a:lnTo>
                  <a:pt x="4507439" y="1356258"/>
                </a:lnTo>
                <a:cubicBezTo>
                  <a:pt x="4507439" y="1367943"/>
                  <a:pt x="4497966" y="1377415"/>
                  <a:pt x="4486282" y="1377415"/>
                </a:cubicBezTo>
                <a:lnTo>
                  <a:pt x="21156" y="1377415"/>
                </a:lnTo>
                <a:cubicBezTo>
                  <a:pt x="9472" y="1377415"/>
                  <a:pt x="0" y="1367943"/>
                  <a:pt x="0" y="1356258"/>
                </a:cubicBezTo>
                <a:lnTo>
                  <a:pt x="0" y="21155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3200" y="2057400"/>
            <a:ext cx="4635500" cy="152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3200" y="4800600"/>
            <a:ext cx="7188200" cy="74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14800" y="215900"/>
            <a:ext cx="403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StringBuilder的故事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2260600"/>
            <a:ext cx="43688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StringBuilder  sb  =  new  StringBuilder();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for(int  i=0;i&lt;129;i++){  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  <a:r>
              <a:rPr lang="en-US" altLang="zh-CN" sz="1855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sb.append("a");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}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1409700"/>
            <a:ext cx="4940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生成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129  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个字符的字符串要花多少内存？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626100"/>
            <a:ext cx="5994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总共需要  496+129  =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525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字符，并若干次  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内存复制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4965700"/>
            <a:ext cx="690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5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StringBuilder.toString()  ==  return  new  String(value,  0,  count)   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3695700"/>
            <a:ext cx="9232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从默认16字符开始，append()过程中，4次扩容复制，16  +  32+  64  +128  +  256  =  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496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4127500"/>
            <a:ext cx="63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4495800"/>
            <a:ext cx="1117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还没完…… 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0614" cy="6845300"/>
          </a:xfrm>
          <a:custGeom>
            <a:avLst/>
            <a:gdLst>
              <a:gd name="connsiteX0" fmla="*/ 0 w 12190614"/>
              <a:gd name="connsiteY0" fmla="*/ 0 h 6845300"/>
              <a:gd name="connsiteX1" fmla="*/ 12190614 w 12190614"/>
              <a:gd name="connsiteY1" fmla="*/ 0 h 6845300"/>
              <a:gd name="connsiteX2" fmla="*/ 12190614 w 12190614"/>
              <a:gd name="connsiteY2" fmla="*/ 6845300 h 6845300"/>
              <a:gd name="connsiteX3" fmla="*/ 0 w 12190614"/>
              <a:gd name="connsiteY3" fmla="*/ 6845300 h 6845300"/>
              <a:gd name="connsiteX4" fmla="*/ 0 w 12190614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0614" h="6845300">
                <a:moveTo>
                  <a:pt x="0" y="0"/>
                </a:moveTo>
                <a:lnTo>
                  <a:pt x="12190614" y="0"/>
                </a:lnTo>
                <a:lnTo>
                  <a:pt x="12190614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717a8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39522" y="4325079"/>
            <a:ext cx="49341" cy="49433"/>
          </a:xfrm>
          <a:custGeom>
            <a:avLst/>
            <a:gdLst>
              <a:gd name="connsiteX0" fmla="*/ 49341 w 49341"/>
              <a:gd name="connsiteY0" fmla="*/ 24716 h 49433"/>
              <a:gd name="connsiteX1" fmla="*/ 24670 w 49341"/>
              <a:gd name="connsiteY1" fmla="*/ 0 h 49433"/>
              <a:gd name="connsiteX2" fmla="*/ 0 w 49341"/>
              <a:gd name="connsiteY2" fmla="*/ 24716 h 49433"/>
              <a:gd name="connsiteX3" fmla="*/ 24670 w 49341"/>
              <a:gd name="connsiteY3" fmla="*/ 49433 h 49433"/>
              <a:gd name="connsiteX4" fmla="*/ 49341 w 49341"/>
              <a:gd name="connsiteY4" fmla="*/ 24716 h 49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341" h="49433">
                <a:moveTo>
                  <a:pt x="49341" y="24716"/>
                </a:moveTo>
                <a:cubicBezTo>
                  <a:pt x="49341" y="11066"/>
                  <a:pt x="38296" y="0"/>
                  <a:pt x="24670" y="0"/>
                </a:cubicBezTo>
                <a:cubicBezTo>
                  <a:pt x="11046" y="0"/>
                  <a:pt x="0" y="11066"/>
                  <a:pt x="0" y="24716"/>
                </a:cubicBezTo>
                <a:cubicBezTo>
                  <a:pt x="0" y="38367"/>
                  <a:pt x="11046" y="49433"/>
                  <a:pt x="24670" y="49433"/>
                </a:cubicBezTo>
                <a:cubicBezTo>
                  <a:pt x="38296" y="49433"/>
                  <a:pt x="49341" y="38367"/>
                  <a:pt x="49341" y="24716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8760" y="5839512"/>
            <a:ext cx="436563" cy="189811"/>
          </a:xfrm>
          <a:custGeom>
            <a:avLst/>
            <a:gdLst>
              <a:gd name="connsiteX0" fmla="*/ 217216 w 436563"/>
              <a:gd name="connsiteY0" fmla="*/ 40521 h 189811"/>
              <a:gd name="connsiteX1" fmla="*/ 336472 w 436563"/>
              <a:gd name="connsiteY1" fmla="*/ 0 h 189811"/>
              <a:gd name="connsiteX2" fmla="*/ 436562 w 436563"/>
              <a:gd name="connsiteY2" fmla="*/ 0 h 189811"/>
              <a:gd name="connsiteX3" fmla="*/ 436562 w 436563"/>
              <a:gd name="connsiteY3" fmla="*/ 142892 h 189811"/>
              <a:gd name="connsiteX4" fmla="*/ 389712 w 436563"/>
              <a:gd name="connsiteY4" fmla="*/ 189811 h 189811"/>
              <a:gd name="connsiteX5" fmla="*/ 46852 w 436563"/>
              <a:gd name="connsiteY5" fmla="*/ 189811 h 189811"/>
              <a:gd name="connsiteX6" fmla="*/ 0 w 436563"/>
              <a:gd name="connsiteY6" fmla="*/ 142892 h 189811"/>
              <a:gd name="connsiteX7" fmla="*/ 0 w 436563"/>
              <a:gd name="connsiteY7" fmla="*/ 0 h 189811"/>
              <a:gd name="connsiteX8" fmla="*/ 100090 w 436563"/>
              <a:gd name="connsiteY8" fmla="*/ 0 h 189811"/>
              <a:gd name="connsiteX9" fmla="*/ 217216 w 436563"/>
              <a:gd name="connsiteY9" fmla="*/ 40521 h 18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36563" h="189811">
                <a:moveTo>
                  <a:pt x="217216" y="40521"/>
                </a:moveTo>
                <a:cubicBezTo>
                  <a:pt x="261937" y="40521"/>
                  <a:pt x="304529" y="25592"/>
                  <a:pt x="336472" y="0"/>
                </a:cubicBezTo>
                <a:cubicBezTo>
                  <a:pt x="436562" y="0"/>
                  <a:pt x="436562" y="0"/>
                  <a:pt x="436562" y="0"/>
                </a:cubicBezTo>
                <a:cubicBezTo>
                  <a:pt x="436562" y="142892"/>
                  <a:pt x="436562" y="142892"/>
                  <a:pt x="436562" y="142892"/>
                </a:cubicBezTo>
                <a:cubicBezTo>
                  <a:pt x="436562" y="168484"/>
                  <a:pt x="415267" y="189811"/>
                  <a:pt x="389712" y="189811"/>
                </a:cubicBezTo>
                <a:cubicBezTo>
                  <a:pt x="46852" y="189811"/>
                  <a:pt x="46852" y="189811"/>
                  <a:pt x="46852" y="189811"/>
                </a:cubicBezTo>
                <a:cubicBezTo>
                  <a:pt x="21297" y="189811"/>
                  <a:pt x="0" y="168484"/>
                  <a:pt x="0" y="142892"/>
                </a:cubicBezTo>
                <a:cubicBezTo>
                  <a:pt x="0" y="0"/>
                  <a:pt x="0" y="0"/>
                  <a:pt x="0" y="0"/>
                </a:cubicBezTo>
                <a:cubicBezTo>
                  <a:pt x="100090" y="0"/>
                  <a:pt x="100090" y="0"/>
                  <a:pt x="100090" y="0"/>
                </a:cubicBezTo>
                <a:cubicBezTo>
                  <a:pt x="132033" y="25592"/>
                  <a:pt x="172495" y="40521"/>
                  <a:pt x="217216" y="40521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85575" y="1348115"/>
            <a:ext cx="56005" cy="51734"/>
          </a:xfrm>
          <a:custGeom>
            <a:avLst/>
            <a:gdLst>
              <a:gd name="connsiteX0" fmla="*/ 17045 w 56005"/>
              <a:gd name="connsiteY0" fmla="*/ 0 h 51734"/>
              <a:gd name="connsiteX1" fmla="*/ 17045 w 56005"/>
              <a:gd name="connsiteY1" fmla="*/ 9855 h 51734"/>
              <a:gd name="connsiteX2" fmla="*/ 9740 w 56005"/>
              <a:gd name="connsiteY2" fmla="*/ 27099 h 51734"/>
              <a:gd name="connsiteX3" fmla="*/ 31656 w 56005"/>
              <a:gd name="connsiteY3" fmla="*/ 41880 h 51734"/>
              <a:gd name="connsiteX4" fmla="*/ 46266 w 56005"/>
              <a:gd name="connsiteY4" fmla="*/ 22172 h 51734"/>
              <a:gd name="connsiteX5" fmla="*/ 41395 w 56005"/>
              <a:gd name="connsiteY5" fmla="*/ 12317 h 51734"/>
              <a:gd name="connsiteX6" fmla="*/ 41395 w 56005"/>
              <a:gd name="connsiteY6" fmla="*/ 0 h 51734"/>
              <a:gd name="connsiteX7" fmla="*/ 56005 w 56005"/>
              <a:gd name="connsiteY7" fmla="*/ 24635 h 51734"/>
              <a:gd name="connsiteX8" fmla="*/ 29219 w 56005"/>
              <a:gd name="connsiteY8" fmla="*/ 51734 h 51734"/>
              <a:gd name="connsiteX9" fmla="*/ 0 w 56005"/>
              <a:gd name="connsiteY9" fmla="*/ 24635 h 51734"/>
              <a:gd name="connsiteX10" fmla="*/ 17045 w 56005"/>
              <a:gd name="connsiteY10" fmla="*/ 0 h 51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6005" h="51734">
                <a:moveTo>
                  <a:pt x="17045" y="0"/>
                </a:moveTo>
                <a:cubicBezTo>
                  <a:pt x="17045" y="9855"/>
                  <a:pt x="17045" y="9855"/>
                  <a:pt x="17045" y="9855"/>
                </a:cubicBezTo>
                <a:cubicBezTo>
                  <a:pt x="12175" y="12317"/>
                  <a:pt x="9740" y="19709"/>
                  <a:pt x="9740" y="27099"/>
                </a:cubicBezTo>
                <a:cubicBezTo>
                  <a:pt x="12175" y="36953"/>
                  <a:pt x="19480" y="44344"/>
                  <a:pt x="31656" y="41880"/>
                </a:cubicBezTo>
                <a:cubicBezTo>
                  <a:pt x="41395" y="41880"/>
                  <a:pt x="48700" y="32026"/>
                  <a:pt x="46266" y="22172"/>
                </a:cubicBezTo>
                <a:cubicBezTo>
                  <a:pt x="46266" y="17245"/>
                  <a:pt x="43829" y="14781"/>
                  <a:pt x="41395" y="12317"/>
                </a:cubicBezTo>
                <a:cubicBezTo>
                  <a:pt x="41395" y="0"/>
                  <a:pt x="41395" y="0"/>
                  <a:pt x="41395" y="0"/>
                </a:cubicBezTo>
                <a:cubicBezTo>
                  <a:pt x="48700" y="4927"/>
                  <a:pt x="56005" y="14781"/>
                  <a:pt x="56005" y="24635"/>
                </a:cubicBezTo>
                <a:cubicBezTo>
                  <a:pt x="56005" y="39416"/>
                  <a:pt x="43829" y="51734"/>
                  <a:pt x="29219" y="51734"/>
                </a:cubicBezTo>
                <a:cubicBezTo>
                  <a:pt x="12175" y="51734"/>
                  <a:pt x="0" y="39416"/>
                  <a:pt x="0" y="24635"/>
                </a:cubicBezTo>
                <a:cubicBezTo>
                  <a:pt x="0" y="12317"/>
                  <a:pt x="7304" y="2463"/>
                  <a:pt x="17045" y="0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9428" y="1340872"/>
            <a:ext cx="10370" cy="36214"/>
          </a:xfrm>
          <a:custGeom>
            <a:avLst/>
            <a:gdLst>
              <a:gd name="connsiteX0" fmla="*/ 10370 w 10370"/>
              <a:gd name="connsiteY0" fmla="*/ 0 h 36214"/>
              <a:gd name="connsiteX1" fmla="*/ 0 w 10370"/>
              <a:gd name="connsiteY1" fmla="*/ 0 h 36214"/>
              <a:gd name="connsiteX2" fmla="*/ 0 w 10370"/>
              <a:gd name="connsiteY2" fmla="*/ 36214 h 36214"/>
              <a:gd name="connsiteX3" fmla="*/ 10370 w 10370"/>
              <a:gd name="connsiteY3" fmla="*/ 36214 h 36214"/>
              <a:gd name="connsiteX4" fmla="*/ 10370 w 10370"/>
              <a:gd name="connsiteY4" fmla="*/ 0 h 36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70" h="36214">
                <a:moveTo>
                  <a:pt x="10370" y="0"/>
                </a:moveTo>
                <a:lnTo>
                  <a:pt x="0" y="0"/>
                </a:lnTo>
                <a:lnTo>
                  <a:pt x="0" y="36214"/>
                </a:lnTo>
                <a:lnTo>
                  <a:pt x="10370" y="36214"/>
                </a:lnTo>
                <a:lnTo>
                  <a:pt x="1037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21861" y="1679575"/>
            <a:ext cx="2022475" cy="19049"/>
          </a:xfrm>
          <a:custGeom>
            <a:avLst/>
            <a:gdLst>
              <a:gd name="connsiteX0" fmla="*/ 6350 w 2022475"/>
              <a:gd name="connsiteY0" fmla="*/ 6350 h 19049"/>
              <a:gd name="connsiteX1" fmla="*/ 2016125 w 2022475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2475" h="19049">
                <a:moveTo>
                  <a:pt x="6350" y="6350"/>
                </a:moveTo>
                <a:lnTo>
                  <a:pt x="2016125" y="6351"/>
                </a:lnTo>
              </a:path>
            </a:pathLst>
          </a:custGeom>
          <a:ln w="12700">
            <a:solidFill>
              <a:srgbClr val="92929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21861" y="5137150"/>
            <a:ext cx="2022475" cy="19049"/>
          </a:xfrm>
          <a:custGeom>
            <a:avLst/>
            <a:gdLst>
              <a:gd name="connsiteX0" fmla="*/ 6350 w 2022475"/>
              <a:gd name="connsiteY0" fmla="*/ 6350 h 19049"/>
              <a:gd name="connsiteX1" fmla="*/ 2016125 w 2022475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22475" h="19049">
                <a:moveTo>
                  <a:pt x="6350" y="6350"/>
                </a:moveTo>
                <a:lnTo>
                  <a:pt x="2016125" y="6350"/>
                </a:lnTo>
              </a:path>
            </a:pathLst>
          </a:custGeom>
          <a:ln w="12700">
            <a:solidFill>
              <a:srgbClr val="92929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07498" y="3425825"/>
            <a:ext cx="2532061" cy="19049"/>
          </a:xfrm>
          <a:custGeom>
            <a:avLst/>
            <a:gdLst>
              <a:gd name="connsiteX0" fmla="*/ 6350 w 2532061"/>
              <a:gd name="connsiteY0" fmla="*/ 6350 h 19049"/>
              <a:gd name="connsiteX1" fmla="*/ 2525711 w 2532061"/>
              <a:gd name="connsiteY1" fmla="*/ 7937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32061" h="19049">
                <a:moveTo>
                  <a:pt x="6350" y="6350"/>
                </a:moveTo>
                <a:lnTo>
                  <a:pt x="2525711" y="7937"/>
                </a:lnTo>
              </a:path>
            </a:pathLst>
          </a:custGeom>
          <a:ln w="12700">
            <a:solidFill>
              <a:srgbClr val="92929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73100"/>
            <a:ext cx="2209800" cy="556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24900" y="0"/>
            <a:ext cx="34671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20700" y="1790700"/>
            <a:ext cx="6096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600"/>
              </a:lnSpc>
              <a:tabLst>
							</a:tabLst>
            </a:pPr>
            <a:r>
              <a:rPr lang="en-US" altLang="zh-CN" sz="48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CONCENTS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02100" y="1193800"/>
            <a:ext cx="2324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BASIC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RULES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59200" y="2540000"/>
            <a:ext cx="1409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TUNING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2540000"/>
            <a:ext cx="660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JVM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3822700"/>
            <a:ext cx="27813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747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TUNING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CODE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TOOL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0" dirty="0" smtClean="0">
                <a:solidFill>
                  <a:srgbClr val="ffffff"/>
                </a:solidFill>
                <a:latin typeface="华文宋体" pitchFamily="18" charset="0"/>
                <a:cs typeface="华文宋体" pitchFamily="18" charset="0"/>
              </a:rPr>
              <a:t>BOX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9147" y="2072520"/>
            <a:ext cx="7714843" cy="843334"/>
          </a:xfrm>
          <a:custGeom>
            <a:avLst/>
            <a:gdLst>
              <a:gd name="connsiteX0" fmla="*/ 0 w 7714843"/>
              <a:gd name="connsiteY0" fmla="*/ 12954 h 843334"/>
              <a:gd name="connsiteX1" fmla="*/ 12953 w 7714843"/>
              <a:gd name="connsiteY1" fmla="*/ 0 h 843334"/>
              <a:gd name="connsiteX2" fmla="*/ 7701888 w 7714843"/>
              <a:gd name="connsiteY2" fmla="*/ 0 h 843334"/>
              <a:gd name="connsiteX3" fmla="*/ 7714843 w 7714843"/>
              <a:gd name="connsiteY3" fmla="*/ 12954 h 843334"/>
              <a:gd name="connsiteX4" fmla="*/ 7714843 w 7714843"/>
              <a:gd name="connsiteY4" fmla="*/ 830380 h 843334"/>
              <a:gd name="connsiteX5" fmla="*/ 7701888 w 7714843"/>
              <a:gd name="connsiteY5" fmla="*/ 843334 h 843334"/>
              <a:gd name="connsiteX6" fmla="*/ 12953 w 7714843"/>
              <a:gd name="connsiteY6" fmla="*/ 843334 h 843334"/>
              <a:gd name="connsiteX7" fmla="*/ 0 w 7714843"/>
              <a:gd name="connsiteY7" fmla="*/ 830380 h 843334"/>
              <a:gd name="connsiteX8" fmla="*/ 0 w 7714843"/>
              <a:gd name="connsiteY8" fmla="*/ 12954 h 843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714843" h="843334">
                <a:moveTo>
                  <a:pt x="0" y="12954"/>
                </a:moveTo>
                <a:cubicBezTo>
                  <a:pt x="0" y="5798"/>
                  <a:pt x="5800" y="0"/>
                  <a:pt x="12953" y="0"/>
                </a:cubicBezTo>
                <a:lnTo>
                  <a:pt x="7701888" y="0"/>
                </a:lnTo>
                <a:cubicBezTo>
                  <a:pt x="7709043" y="0"/>
                  <a:pt x="7714843" y="5798"/>
                  <a:pt x="7714843" y="12954"/>
                </a:cubicBezTo>
                <a:lnTo>
                  <a:pt x="7714843" y="830380"/>
                </a:lnTo>
                <a:cubicBezTo>
                  <a:pt x="7714843" y="837534"/>
                  <a:pt x="7709043" y="843334"/>
                  <a:pt x="7701888" y="843334"/>
                </a:cubicBezTo>
                <a:lnTo>
                  <a:pt x="12953" y="843334"/>
                </a:lnTo>
                <a:cubicBezTo>
                  <a:pt x="5800" y="843334"/>
                  <a:pt x="0" y="837534"/>
                  <a:pt x="0" y="830380"/>
                </a:cubicBezTo>
                <a:lnTo>
                  <a:pt x="0" y="12954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9147" y="4066416"/>
            <a:ext cx="7714843" cy="843335"/>
          </a:xfrm>
          <a:custGeom>
            <a:avLst/>
            <a:gdLst>
              <a:gd name="connsiteX0" fmla="*/ 0 w 7714843"/>
              <a:gd name="connsiteY0" fmla="*/ 12953 h 843335"/>
              <a:gd name="connsiteX1" fmla="*/ 12953 w 7714843"/>
              <a:gd name="connsiteY1" fmla="*/ 0 h 843335"/>
              <a:gd name="connsiteX2" fmla="*/ 7701888 w 7714843"/>
              <a:gd name="connsiteY2" fmla="*/ 0 h 843335"/>
              <a:gd name="connsiteX3" fmla="*/ 7714843 w 7714843"/>
              <a:gd name="connsiteY3" fmla="*/ 12953 h 843335"/>
              <a:gd name="connsiteX4" fmla="*/ 7714843 w 7714843"/>
              <a:gd name="connsiteY4" fmla="*/ 830381 h 843335"/>
              <a:gd name="connsiteX5" fmla="*/ 7701888 w 7714843"/>
              <a:gd name="connsiteY5" fmla="*/ 843335 h 843335"/>
              <a:gd name="connsiteX6" fmla="*/ 12953 w 7714843"/>
              <a:gd name="connsiteY6" fmla="*/ 843335 h 843335"/>
              <a:gd name="connsiteX7" fmla="*/ 0 w 7714843"/>
              <a:gd name="connsiteY7" fmla="*/ 830381 h 843335"/>
              <a:gd name="connsiteX8" fmla="*/ 0 w 7714843"/>
              <a:gd name="connsiteY8" fmla="*/ 12953 h 843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714843" h="843335">
                <a:moveTo>
                  <a:pt x="0" y="12953"/>
                </a:moveTo>
                <a:cubicBezTo>
                  <a:pt x="0" y="5800"/>
                  <a:pt x="5800" y="0"/>
                  <a:pt x="12953" y="0"/>
                </a:cubicBezTo>
                <a:lnTo>
                  <a:pt x="7701888" y="0"/>
                </a:lnTo>
                <a:cubicBezTo>
                  <a:pt x="7709043" y="0"/>
                  <a:pt x="7714843" y="5800"/>
                  <a:pt x="7714843" y="12953"/>
                </a:cubicBezTo>
                <a:lnTo>
                  <a:pt x="7714843" y="830381"/>
                </a:lnTo>
                <a:cubicBezTo>
                  <a:pt x="7714843" y="837535"/>
                  <a:pt x="7709043" y="843335"/>
                  <a:pt x="7701888" y="843335"/>
                </a:cubicBezTo>
                <a:lnTo>
                  <a:pt x="12953" y="843335"/>
                </a:lnTo>
                <a:cubicBezTo>
                  <a:pt x="5800" y="843335"/>
                  <a:pt x="0" y="837535"/>
                  <a:pt x="0" y="830381"/>
                </a:cubicBezTo>
                <a:lnTo>
                  <a:pt x="0" y="12953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2044700"/>
            <a:ext cx="78613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8900" y="4038600"/>
            <a:ext cx="7861300" cy="977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581400" y="215900"/>
            <a:ext cx="5092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StringBuilder的故事（2）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5410200"/>
            <a:ext cx="656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StringBuilder在高性能场景下的正确用法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587500"/>
            <a:ext cx="364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Liferay的StringBundler：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3530600"/>
            <a:ext cx="5219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BigDecimal的StringBuilderHolder：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4229100"/>
            <a:ext cx="4838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完全重用同一个StringBuilder，同一个char[]，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每次重置count属性即可。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209800"/>
            <a:ext cx="5715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append  时先不往char[]  里添加，而是用String[]  暂存，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最后计算一个总长度再申请char[]，避免了扩容。 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257523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257523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068" y="2015347"/>
            <a:ext cx="3583350" cy="3644899"/>
          </a:xfrm>
          <a:custGeom>
            <a:avLst/>
            <a:gdLst>
              <a:gd name="connsiteX0" fmla="*/ 0 w 3583350"/>
              <a:gd name="connsiteY0" fmla="*/ 0 h 3644899"/>
              <a:gd name="connsiteX1" fmla="*/ 3583350 w 3583350"/>
              <a:gd name="connsiteY1" fmla="*/ 0 h 3644899"/>
              <a:gd name="connsiteX2" fmla="*/ 3583350 w 3583350"/>
              <a:gd name="connsiteY2" fmla="*/ 3644899 h 3644899"/>
              <a:gd name="connsiteX3" fmla="*/ 0 w 3583350"/>
              <a:gd name="connsiteY3" fmla="*/ 3644899 h 3644899"/>
              <a:gd name="connsiteX4" fmla="*/ 0 w 3583350"/>
              <a:gd name="connsiteY4" fmla="*/ 0 h 364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3350" h="3644899">
                <a:moveTo>
                  <a:pt x="0" y="0"/>
                </a:moveTo>
                <a:lnTo>
                  <a:pt x="3583350" y="0"/>
                </a:lnTo>
                <a:lnTo>
                  <a:pt x="3583350" y="3644899"/>
                </a:lnTo>
                <a:lnTo>
                  <a:pt x="0" y="3644899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4362" y="2012172"/>
            <a:ext cx="3979062" cy="3648074"/>
          </a:xfrm>
          <a:custGeom>
            <a:avLst/>
            <a:gdLst>
              <a:gd name="connsiteX0" fmla="*/ 0 w 3979062"/>
              <a:gd name="connsiteY0" fmla="*/ 0 h 3648074"/>
              <a:gd name="connsiteX1" fmla="*/ 3979062 w 3979062"/>
              <a:gd name="connsiteY1" fmla="*/ 0 h 3648074"/>
              <a:gd name="connsiteX2" fmla="*/ 3979062 w 3979062"/>
              <a:gd name="connsiteY2" fmla="*/ 3648074 h 3648074"/>
              <a:gd name="connsiteX3" fmla="*/ 0 w 3979062"/>
              <a:gd name="connsiteY3" fmla="*/ 3648074 h 3648074"/>
              <a:gd name="connsiteX4" fmla="*/ 0 w 3979062"/>
              <a:gd name="connsiteY4" fmla="*/ 0 h 364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79062" h="3648074">
                <a:moveTo>
                  <a:pt x="0" y="0"/>
                </a:moveTo>
                <a:lnTo>
                  <a:pt x="3979062" y="0"/>
                </a:lnTo>
                <a:lnTo>
                  <a:pt x="3979062" y="3648074"/>
                </a:lnTo>
                <a:lnTo>
                  <a:pt x="0" y="3648074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8012" y="2005823"/>
            <a:ext cx="3991762" cy="3660774"/>
          </a:xfrm>
          <a:custGeom>
            <a:avLst/>
            <a:gdLst>
              <a:gd name="connsiteX0" fmla="*/ 6350 w 3991762"/>
              <a:gd name="connsiteY0" fmla="*/ 6350 h 3660774"/>
              <a:gd name="connsiteX1" fmla="*/ 3985412 w 3991762"/>
              <a:gd name="connsiteY1" fmla="*/ 6350 h 3660774"/>
              <a:gd name="connsiteX2" fmla="*/ 3985412 w 3991762"/>
              <a:gd name="connsiteY2" fmla="*/ 3654424 h 3660774"/>
              <a:gd name="connsiteX3" fmla="*/ 6350 w 3991762"/>
              <a:gd name="connsiteY3" fmla="*/ 3654424 h 3660774"/>
              <a:gd name="connsiteX4" fmla="*/ 6350 w 3991762"/>
              <a:gd name="connsiteY4" fmla="*/ 6350 h 3660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1762" h="3660774">
                <a:moveTo>
                  <a:pt x="6350" y="6350"/>
                </a:moveTo>
                <a:lnTo>
                  <a:pt x="3985412" y="6350"/>
                </a:lnTo>
                <a:lnTo>
                  <a:pt x="3985412" y="3654424"/>
                </a:lnTo>
                <a:lnTo>
                  <a:pt x="6350" y="365442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fab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27875" y="2174949"/>
            <a:ext cx="3658910" cy="522286"/>
          </a:xfrm>
          <a:custGeom>
            <a:avLst/>
            <a:gdLst>
              <a:gd name="connsiteX0" fmla="*/ 0 w 3658910"/>
              <a:gd name="connsiteY0" fmla="*/ 0 h 522286"/>
              <a:gd name="connsiteX1" fmla="*/ 3658910 w 3658910"/>
              <a:gd name="connsiteY1" fmla="*/ 0 h 522286"/>
              <a:gd name="connsiteX2" fmla="*/ 3658910 w 3658910"/>
              <a:gd name="connsiteY2" fmla="*/ 522286 h 522286"/>
              <a:gd name="connsiteX3" fmla="*/ 0 w 3658910"/>
              <a:gd name="connsiteY3" fmla="*/ 522286 h 522286"/>
              <a:gd name="connsiteX4" fmla="*/ 0 w 3658910"/>
              <a:gd name="connsiteY4" fmla="*/ 0 h 522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8910" h="522286">
                <a:moveTo>
                  <a:pt x="0" y="0"/>
                </a:moveTo>
                <a:lnTo>
                  <a:pt x="3658910" y="0"/>
                </a:lnTo>
                <a:lnTo>
                  <a:pt x="3658910" y="522286"/>
                </a:lnTo>
                <a:lnTo>
                  <a:pt x="0" y="522286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7385" y="2174949"/>
            <a:ext cx="3185506" cy="460648"/>
          </a:xfrm>
          <a:custGeom>
            <a:avLst/>
            <a:gdLst>
              <a:gd name="connsiteX0" fmla="*/ 0 w 3185506"/>
              <a:gd name="connsiteY0" fmla="*/ 0 h 460648"/>
              <a:gd name="connsiteX1" fmla="*/ 3185506 w 3185506"/>
              <a:gd name="connsiteY1" fmla="*/ 0 h 460648"/>
              <a:gd name="connsiteX2" fmla="*/ 3185506 w 3185506"/>
              <a:gd name="connsiteY2" fmla="*/ 460648 h 460648"/>
              <a:gd name="connsiteX3" fmla="*/ 0 w 3185506"/>
              <a:gd name="connsiteY3" fmla="*/ 460648 h 460648"/>
              <a:gd name="connsiteX4" fmla="*/ 0 w 3185506"/>
              <a:gd name="connsiteY4" fmla="*/ 0 h 460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85506" h="460648">
                <a:moveTo>
                  <a:pt x="0" y="0"/>
                </a:moveTo>
                <a:lnTo>
                  <a:pt x="3185506" y="0"/>
                </a:lnTo>
                <a:lnTo>
                  <a:pt x="3185506" y="460648"/>
                </a:lnTo>
                <a:lnTo>
                  <a:pt x="0" y="460648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51159" y="2012172"/>
            <a:ext cx="3248466" cy="3648074"/>
          </a:xfrm>
          <a:custGeom>
            <a:avLst/>
            <a:gdLst>
              <a:gd name="connsiteX0" fmla="*/ 0 w 3248466"/>
              <a:gd name="connsiteY0" fmla="*/ 0 h 3648074"/>
              <a:gd name="connsiteX1" fmla="*/ 3248466 w 3248466"/>
              <a:gd name="connsiteY1" fmla="*/ 0 h 3648074"/>
              <a:gd name="connsiteX2" fmla="*/ 3248466 w 3248466"/>
              <a:gd name="connsiteY2" fmla="*/ 3648074 h 3648074"/>
              <a:gd name="connsiteX3" fmla="*/ 0 w 3248466"/>
              <a:gd name="connsiteY3" fmla="*/ 3648074 h 3648074"/>
              <a:gd name="connsiteX4" fmla="*/ 0 w 3248466"/>
              <a:gd name="connsiteY4" fmla="*/ 0 h 3648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48466" h="3648074">
                <a:moveTo>
                  <a:pt x="0" y="0"/>
                </a:moveTo>
                <a:lnTo>
                  <a:pt x="3248466" y="0"/>
                </a:lnTo>
                <a:lnTo>
                  <a:pt x="3248466" y="3648074"/>
                </a:lnTo>
                <a:lnTo>
                  <a:pt x="0" y="3648074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3561" y="2194425"/>
            <a:ext cx="2935084" cy="522287"/>
          </a:xfrm>
          <a:custGeom>
            <a:avLst/>
            <a:gdLst>
              <a:gd name="connsiteX0" fmla="*/ 0 w 2935084"/>
              <a:gd name="connsiteY0" fmla="*/ 0 h 522287"/>
              <a:gd name="connsiteX1" fmla="*/ 2935084 w 2935084"/>
              <a:gd name="connsiteY1" fmla="*/ 0 h 522287"/>
              <a:gd name="connsiteX2" fmla="*/ 2935084 w 2935084"/>
              <a:gd name="connsiteY2" fmla="*/ 522287 h 522287"/>
              <a:gd name="connsiteX3" fmla="*/ 0 w 2935084"/>
              <a:gd name="connsiteY3" fmla="*/ 522287 h 522287"/>
              <a:gd name="connsiteX4" fmla="*/ 0 w 2935084"/>
              <a:gd name="connsiteY4" fmla="*/ 0 h 522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35084" h="522287">
                <a:moveTo>
                  <a:pt x="0" y="0"/>
                </a:moveTo>
                <a:lnTo>
                  <a:pt x="2935084" y="0"/>
                </a:lnTo>
                <a:lnTo>
                  <a:pt x="2935084" y="522287"/>
                </a:lnTo>
                <a:lnTo>
                  <a:pt x="0" y="522287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59300" y="203200"/>
            <a:ext cx="303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并发，并发，锁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2044700"/>
            <a:ext cx="812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01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2057400"/>
            <a:ext cx="812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02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2133600"/>
            <a:ext cx="1244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分散锁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70600" y="2159000"/>
            <a:ext cx="1244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分离锁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3048000"/>
            <a:ext cx="39497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270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ReadWriteLock  </a:t>
            </a:r>
          </a:p>
          <a:p>
            <a:pPr>
              <a:lnSpc>
                <a:spcPts val="1700"/>
              </a:lnSpc>
              <a:tabLst>
                <a:tab pos="127000" algn="l"/>
                <a:tab pos="9525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127000" algn="l"/>
                <a:tab pos="9525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          多线程并发读锁，单线程写锁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270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    BlockingQueue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1270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1270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ArrayBlockingQueue      :  全局一把锁  </a:t>
            </a:r>
          </a:p>
          <a:p>
            <a:pPr>
              <a:lnSpc>
                <a:spcPts val="1900"/>
              </a:lnSpc>
              <a:tabLst>
                <a:tab pos="1270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LinkedBlockingQueue  :  队头队尾两把锁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23400" y="2082800"/>
            <a:ext cx="812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03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28300" y="2184400"/>
            <a:ext cx="1244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缩短锁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66200" y="3035300"/>
            <a:ext cx="31115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synchronized  尽量短的代码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但如果有多个断断续续的同步块，  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可考虑粗化合并</a:t>
            </a:r>
            <a:r>
              <a:rPr lang="en-US" altLang="zh-CN" sz="12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100" y="2984500"/>
            <a:ext cx="36322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ConcurrentHashMap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分散成16把锁</a:t>
            </a: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LongAdder(JDK8)</a:t>
            </a: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代替AtomicLong  </a:t>
            </a:r>
          </a:p>
          <a:p>
            <a:pPr>
              <a:lnSpc>
                <a:spcPts val="19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记数时分散多个AtomicLong  </a:t>
            </a:r>
          </a:p>
          <a:p>
            <a:pPr>
              <a:lnSpc>
                <a:spcPts val="1900"/>
              </a:lnSpc>
              <a:tabLst>
                <a:tab pos="469900" algn="l"/>
                <a:tab pos="4826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取值时将所有AtomicLong求和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2451" y="2061146"/>
            <a:ext cx="5687953" cy="2333053"/>
          </a:xfrm>
          <a:custGeom>
            <a:avLst/>
            <a:gdLst>
              <a:gd name="connsiteX0" fmla="*/ 0 w 5687953"/>
              <a:gd name="connsiteY0" fmla="*/ 35836 h 2333053"/>
              <a:gd name="connsiteX1" fmla="*/ 35835 w 5687953"/>
              <a:gd name="connsiteY1" fmla="*/ 0 h 2333053"/>
              <a:gd name="connsiteX2" fmla="*/ 5652115 w 5687953"/>
              <a:gd name="connsiteY2" fmla="*/ 0 h 2333053"/>
              <a:gd name="connsiteX3" fmla="*/ 5687953 w 5687953"/>
              <a:gd name="connsiteY3" fmla="*/ 35836 h 2333053"/>
              <a:gd name="connsiteX4" fmla="*/ 5687953 w 5687953"/>
              <a:gd name="connsiteY4" fmla="*/ 2297218 h 2333053"/>
              <a:gd name="connsiteX5" fmla="*/ 5652115 w 5687953"/>
              <a:gd name="connsiteY5" fmla="*/ 2333053 h 2333053"/>
              <a:gd name="connsiteX6" fmla="*/ 35835 w 5687953"/>
              <a:gd name="connsiteY6" fmla="*/ 2333053 h 2333053"/>
              <a:gd name="connsiteX7" fmla="*/ 0 w 5687953"/>
              <a:gd name="connsiteY7" fmla="*/ 2297218 h 2333053"/>
              <a:gd name="connsiteX8" fmla="*/ 0 w 5687953"/>
              <a:gd name="connsiteY8" fmla="*/ 35836 h 2333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687953" h="2333053">
                <a:moveTo>
                  <a:pt x="0" y="35836"/>
                </a:moveTo>
                <a:cubicBezTo>
                  <a:pt x="0" y="16043"/>
                  <a:pt x="16043" y="0"/>
                  <a:pt x="35835" y="0"/>
                </a:cubicBezTo>
                <a:lnTo>
                  <a:pt x="5652115" y="0"/>
                </a:lnTo>
                <a:cubicBezTo>
                  <a:pt x="5671907" y="0"/>
                  <a:pt x="5687953" y="16043"/>
                  <a:pt x="5687953" y="35836"/>
                </a:cubicBezTo>
                <a:lnTo>
                  <a:pt x="5687953" y="2297218"/>
                </a:lnTo>
                <a:cubicBezTo>
                  <a:pt x="5687953" y="2317009"/>
                  <a:pt x="5671907" y="2333053"/>
                  <a:pt x="5652115" y="2333053"/>
                </a:cubicBezTo>
                <a:lnTo>
                  <a:pt x="35835" y="2333053"/>
                </a:lnTo>
                <a:cubicBezTo>
                  <a:pt x="16043" y="2333053"/>
                  <a:pt x="0" y="2317009"/>
                  <a:pt x="0" y="2297218"/>
                </a:cubicBezTo>
                <a:lnTo>
                  <a:pt x="0" y="35836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40" y="2050646"/>
            <a:ext cx="5714326" cy="4311269"/>
          </a:xfrm>
          <a:custGeom>
            <a:avLst/>
            <a:gdLst>
              <a:gd name="connsiteX0" fmla="*/ 0 w 5714326"/>
              <a:gd name="connsiteY0" fmla="*/ 66221 h 4311269"/>
              <a:gd name="connsiteX1" fmla="*/ 66220 w 5714326"/>
              <a:gd name="connsiteY1" fmla="*/ 0 h 4311269"/>
              <a:gd name="connsiteX2" fmla="*/ 5648104 w 5714326"/>
              <a:gd name="connsiteY2" fmla="*/ 0 h 4311269"/>
              <a:gd name="connsiteX3" fmla="*/ 5714325 w 5714326"/>
              <a:gd name="connsiteY3" fmla="*/ 66221 h 4311269"/>
              <a:gd name="connsiteX4" fmla="*/ 5714325 w 5714326"/>
              <a:gd name="connsiteY4" fmla="*/ 4245048 h 4311269"/>
              <a:gd name="connsiteX5" fmla="*/ 5648104 w 5714326"/>
              <a:gd name="connsiteY5" fmla="*/ 4311269 h 4311269"/>
              <a:gd name="connsiteX6" fmla="*/ 66220 w 5714326"/>
              <a:gd name="connsiteY6" fmla="*/ 4311269 h 4311269"/>
              <a:gd name="connsiteX7" fmla="*/ 0 w 5714326"/>
              <a:gd name="connsiteY7" fmla="*/ 4245048 h 4311269"/>
              <a:gd name="connsiteX8" fmla="*/ 0 w 5714326"/>
              <a:gd name="connsiteY8" fmla="*/ 66221 h 4311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714326" h="4311269">
                <a:moveTo>
                  <a:pt x="0" y="66221"/>
                </a:moveTo>
                <a:cubicBezTo>
                  <a:pt x="0" y="29648"/>
                  <a:pt x="29648" y="0"/>
                  <a:pt x="66220" y="0"/>
                </a:cubicBezTo>
                <a:lnTo>
                  <a:pt x="5648104" y="0"/>
                </a:lnTo>
                <a:cubicBezTo>
                  <a:pt x="5684677" y="0"/>
                  <a:pt x="5714325" y="29648"/>
                  <a:pt x="5714325" y="66221"/>
                </a:cubicBezTo>
                <a:lnTo>
                  <a:pt x="5714325" y="4245048"/>
                </a:lnTo>
                <a:cubicBezTo>
                  <a:pt x="5714325" y="4281621"/>
                  <a:pt x="5684677" y="4311269"/>
                  <a:pt x="5648104" y="4311269"/>
                </a:cubicBezTo>
                <a:lnTo>
                  <a:pt x="66220" y="4311269"/>
                </a:lnTo>
                <a:cubicBezTo>
                  <a:pt x="29648" y="4311269"/>
                  <a:pt x="0" y="4281621"/>
                  <a:pt x="0" y="4245048"/>
                </a:cubicBezTo>
                <a:lnTo>
                  <a:pt x="0" y="66221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2019300"/>
            <a:ext cx="6019800" cy="481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2032000"/>
            <a:ext cx="5829300" cy="246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92600" y="215900"/>
            <a:ext cx="3937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JODD  Cache的故事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3848100"/>
            <a:ext cx="50165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put(K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object)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writeLock.lock();</a:t>
            </a:r>
          </a:p>
          <a:p>
            <a:pPr>
              <a:lnSpc>
                <a:spcPts val="22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CacheObject&lt;K,V&gt;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CacheObject(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lnSpc>
                <a:spcPts val="19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//  循环遍历清理Key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但链表结构已被破坏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(isReallyFull())</a:t>
            </a:r>
          </a:p>
          <a:p>
            <a:pPr>
              <a:lnSpc>
                <a:spcPts val="22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pruneCache();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cacheMap.put(key,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co);</a:t>
            </a:r>
          </a:p>
          <a:p>
            <a:pPr>
              <a:lnSpc>
                <a:spcPts val="20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writeLock.unlock();</a:t>
            </a:r>
          </a:p>
          <a:p>
            <a:pPr>
              <a:lnSpc>
                <a:spcPts val="2200"/>
              </a:lnSpc>
              <a:tabLst>
                <a:tab pos="228600" algn="l"/>
                <a:tab pos="254000" algn="l"/>
                <a:tab pos="635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62800" y="3606800"/>
            <a:ext cx="146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e.value;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54800" y="3886200"/>
            <a:ext cx="76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511300"/>
            <a:ext cx="47752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AbstractCacheMap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0" algn="l"/>
                <a:tab pos="736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get(K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2540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readLock.lock();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//  读写锁，可被并发读</a:t>
            </a:r>
          </a:p>
          <a:p>
            <a:pPr>
              <a:lnSpc>
                <a:spcPts val="2100"/>
              </a:lnSpc>
              <a:tabLst>
                <a:tab pos="2540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CacheObject&lt;K,V&gt;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cacheMap.get(key);</a:t>
            </a:r>
          </a:p>
          <a:p>
            <a:pPr>
              <a:lnSpc>
                <a:spcPts val="2000"/>
              </a:lnSpc>
              <a:tabLst>
                <a:tab pos="2540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readLock.unlock();</a:t>
            </a:r>
          </a:p>
          <a:p>
            <a:pPr>
              <a:lnSpc>
                <a:spcPts val="2100"/>
              </a:lnSpc>
              <a:tabLst>
                <a:tab pos="254000" algn="l"/>
                <a:tab pos="736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1485900"/>
            <a:ext cx="5257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LRUCache基于LinkedHashMap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get(Object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Node&lt;K,V&gt;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e=getNode(</a:t>
            </a:r>
            <a:r>
              <a:rPr lang="en-US" altLang="zh-CN" sz="18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hash(key),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key)</a:t>
            </a:r>
          </a:p>
          <a:p>
            <a:pPr>
              <a:lnSpc>
                <a:spcPts val="22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  //按访问次序调整元素在链表位置，不支持并发读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(accessOrder)</a:t>
            </a:r>
          </a:p>
          <a:p>
            <a:pPr>
              <a:lnSpc>
                <a:spcPts val="2200"/>
              </a:lnSpc>
              <a:tabLst>
                <a:tab pos="38100" algn="l"/>
                <a:tab pos="546100" algn="l"/>
                <a:tab pos="8001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afterNodeAccess(e);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257523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257523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5148" y="2046947"/>
            <a:ext cx="4011445" cy="3637415"/>
          </a:xfrm>
          <a:custGeom>
            <a:avLst/>
            <a:gdLst>
              <a:gd name="connsiteX0" fmla="*/ 0 w 4011445"/>
              <a:gd name="connsiteY0" fmla="*/ 0 h 3637415"/>
              <a:gd name="connsiteX1" fmla="*/ 4011445 w 4011445"/>
              <a:gd name="connsiteY1" fmla="*/ 0 h 3637415"/>
              <a:gd name="connsiteX2" fmla="*/ 4011445 w 4011445"/>
              <a:gd name="connsiteY2" fmla="*/ 3637414 h 3637415"/>
              <a:gd name="connsiteX3" fmla="*/ 0 w 4011445"/>
              <a:gd name="connsiteY3" fmla="*/ 3637414 h 3637415"/>
              <a:gd name="connsiteX4" fmla="*/ 0 w 4011445"/>
              <a:gd name="connsiteY4" fmla="*/ 0 h 3637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1445" h="3637415">
                <a:moveTo>
                  <a:pt x="0" y="0"/>
                </a:moveTo>
                <a:lnTo>
                  <a:pt x="4011445" y="0"/>
                </a:lnTo>
                <a:lnTo>
                  <a:pt x="4011445" y="3637414"/>
                </a:lnTo>
                <a:lnTo>
                  <a:pt x="0" y="3637414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08798" y="2040598"/>
            <a:ext cx="4024147" cy="3650115"/>
          </a:xfrm>
          <a:custGeom>
            <a:avLst/>
            <a:gdLst>
              <a:gd name="connsiteX0" fmla="*/ 6350 w 4024147"/>
              <a:gd name="connsiteY0" fmla="*/ 6350 h 3650115"/>
              <a:gd name="connsiteX1" fmla="*/ 4017797 w 4024147"/>
              <a:gd name="connsiteY1" fmla="*/ 6350 h 3650115"/>
              <a:gd name="connsiteX2" fmla="*/ 4017797 w 4024147"/>
              <a:gd name="connsiteY2" fmla="*/ 3643764 h 3650115"/>
              <a:gd name="connsiteX3" fmla="*/ 6350 w 4024147"/>
              <a:gd name="connsiteY3" fmla="*/ 3643764 h 3650115"/>
              <a:gd name="connsiteX4" fmla="*/ 6350 w 4024147"/>
              <a:gd name="connsiteY4" fmla="*/ 6350 h 3650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24147" h="3650115">
                <a:moveTo>
                  <a:pt x="6350" y="6350"/>
                </a:moveTo>
                <a:lnTo>
                  <a:pt x="4017797" y="6350"/>
                </a:lnTo>
                <a:lnTo>
                  <a:pt x="4017797" y="3643764"/>
                </a:lnTo>
                <a:lnTo>
                  <a:pt x="6350" y="36437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fab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8713" y="2140760"/>
            <a:ext cx="3791730" cy="522287"/>
          </a:xfrm>
          <a:custGeom>
            <a:avLst/>
            <a:gdLst>
              <a:gd name="connsiteX0" fmla="*/ 0 w 3791730"/>
              <a:gd name="connsiteY0" fmla="*/ 0 h 522287"/>
              <a:gd name="connsiteX1" fmla="*/ 3791730 w 3791730"/>
              <a:gd name="connsiteY1" fmla="*/ 0 h 522287"/>
              <a:gd name="connsiteX2" fmla="*/ 3791730 w 3791730"/>
              <a:gd name="connsiteY2" fmla="*/ 522287 h 522287"/>
              <a:gd name="connsiteX3" fmla="*/ 0 w 3791730"/>
              <a:gd name="connsiteY3" fmla="*/ 522287 h 522287"/>
              <a:gd name="connsiteX4" fmla="*/ 0 w 3791730"/>
              <a:gd name="connsiteY4" fmla="*/ 0 h 522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1730" h="522287">
                <a:moveTo>
                  <a:pt x="0" y="0"/>
                </a:moveTo>
                <a:lnTo>
                  <a:pt x="3791730" y="0"/>
                </a:lnTo>
                <a:lnTo>
                  <a:pt x="3791730" y="522287"/>
                </a:lnTo>
                <a:lnTo>
                  <a:pt x="0" y="522287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968" y="2015347"/>
            <a:ext cx="3583350" cy="3669015"/>
          </a:xfrm>
          <a:custGeom>
            <a:avLst/>
            <a:gdLst>
              <a:gd name="connsiteX0" fmla="*/ 0 w 3583350"/>
              <a:gd name="connsiteY0" fmla="*/ 0 h 3669015"/>
              <a:gd name="connsiteX1" fmla="*/ 3583350 w 3583350"/>
              <a:gd name="connsiteY1" fmla="*/ 0 h 3669015"/>
              <a:gd name="connsiteX2" fmla="*/ 3583350 w 3583350"/>
              <a:gd name="connsiteY2" fmla="*/ 3669015 h 3669015"/>
              <a:gd name="connsiteX3" fmla="*/ 0 w 3583350"/>
              <a:gd name="connsiteY3" fmla="*/ 3669015 h 3669015"/>
              <a:gd name="connsiteX4" fmla="*/ 0 w 3583350"/>
              <a:gd name="connsiteY4" fmla="*/ 0 h 3669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3350" h="3669015">
                <a:moveTo>
                  <a:pt x="0" y="0"/>
                </a:moveTo>
                <a:lnTo>
                  <a:pt x="3583350" y="0"/>
                </a:lnTo>
                <a:lnTo>
                  <a:pt x="3583350" y="3669015"/>
                </a:lnTo>
                <a:lnTo>
                  <a:pt x="0" y="3669015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9285" y="2140759"/>
            <a:ext cx="3185506" cy="522288"/>
          </a:xfrm>
          <a:custGeom>
            <a:avLst/>
            <a:gdLst>
              <a:gd name="connsiteX0" fmla="*/ 0 w 3185506"/>
              <a:gd name="connsiteY0" fmla="*/ 0 h 522288"/>
              <a:gd name="connsiteX1" fmla="*/ 3185506 w 3185506"/>
              <a:gd name="connsiteY1" fmla="*/ 0 h 522288"/>
              <a:gd name="connsiteX2" fmla="*/ 3185506 w 3185506"/>
              <a:gd name="connsiteY2" fmla="*/ 522288 h 522288"/>
              <a:gd name="connsiteX3" fmla="*/ 0 w 3185506"/>
              <a:gd name="connsiteY3" fmla="*/ 522288 h 522288"/>
              <a:gd name="connsiteX4" fmla="*/ 0 w 3185506"/>
              <a:gd name="connsiteY4" fmla="*/ 0 h 522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85506" h="522288">
                <a:moveTo>
                  <a:pt x="0" y="0"/>
                </a:moveTo>
                <a:lnTo>
                  <a:pt x="3185506" y="0"/>
                </a:lnTo>
                <a:lnTo>
                  <a:pt x="3185506" y="522288"/>
                </a:lnTo>
                <a:lnTo>
                  <a:pt x="0" y="522288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39056" y="2037029"/>
            <a:ext cx="3583351" cy="3647333"/>
          </a:xfrm>
          <a:custGeom>
            <a:avLst/>
            <a:gdLst>
              <a:gd name="connsiteX0" fmla="*/ 0 w 3583351"/>
              <a:gd name="connsiteY0" fmla="*/ 0 h 3647333"/>
              <a:gd name="connsiteX1" fmla="*/ 3583351 w 3583351"/>
              <a:gd name="connsiteY1" fmla="*/ 0 h 3647333"/>
              <a:gd name="connsiteX2" fmla="*/ 3583351 w 3583351"/>
              <a:gd name="connsiteY2" fmla="*/ 3647333 h 3647333"/>
              <a:gd name="connsiteX3" fmla="*/ 0 w 3583351"/>
              <a:gd name="connsiteY3" fmla="*/ 3647333 h 3647333"/>
              <a:gd name="connsiteX4" fmla="*/ 0 w 3583351"/>
              <a:gd name="connsiteY4" fmla="*/ 0 h 3647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83351" h="3647333">
                <a:moveTo>
                  <a:pt x="0" y="0"/>
                </a:moveTo>
                <a:lnTo>
                  <a:pt x="3583351" y="0"/>
                </a:lnTo>
                <a:lnTo>
                  <a:pt x="3583351" y="3647333"/>
                </a:lnTo>
                <a:lnTo>
                  <a:pt x="0" y="3647333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04374" y="2140759"/>
            <a:ext cx="3185507" cy="522288"/>
          </a:xfrm>
          <a:custGeom>
            <a:avLst/>
            <a:gdLst>
              <a:gd name="connsiteX0" fmla="*/ 0 w 3185507"/>
              <a:gd name="connsiteY0" fmla="*/ 0 h 522288"/>
              <a:gd name="connsiteX1" fmla="*/ 3185506 w 3185507"/>
              <a:gd name="connsiteY1" fmla="*/ 0 h 522288"/>
              <a:gd name="connsiteX2" fmla="*/ 3185506 w 3185507"/>
              <a:gd name="connsiteY2" fmla="*/ 522288 h 522288"/>
              <a:gd name="connsiteX3" fmla="*/ 0 w 3185507"/>
              <a:gd name="connsiteY3" fmla="*/ 522288 h 522288"/>
              <a:gd name="connsiteX4" fmla="*/ 0 w 3185507"/>
              <a:gd name="connsiteY4" fmla="*/ 0 h 522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85507" h="522288">
                <a:moveTo>
                  <a:pt x="0" y="0"/>
                </a:moveTo>
                <a:lnTo>
                  <a:pt x="3185506" y="0"/>
                </a:lnTo>
                <a:lnTo>
                  <a:pt x="3185506" y="522288"/>
                </a:lnTo>
                <a:lnTo>
                  <a:pt x="0" y="522288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59300" y="203200"/>
            <a:ext cx="3162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无锁(lock  –free)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81500" y="2044700"/>
            <a:ext cx="3556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02  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ThreadLocal</a:t>
            </a:r>
            <a:r>
              <a:rPr lang="en-US" altLang="zh-CN" sz="3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3048000"/>
            <a:ext cx="37592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ThreadLocalRandom(JDK8)  </a:t>
            </a:r>
          </a:p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406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Random  全局锁  </a:t>
            </a:r>
          </a:p>
          <a:p>
            <a:pPr>
              <a:lnSpc>
                <a:spcPts val="1900"/>
              </a:lnSpc>
              <a:tabLst>
                <a:tab pos="4064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        ThreadLocalRandom  无锁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2006600"/>
            <a:ext cx="889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							</a:tabLst>
            </a:pPr>
            <a:r>
              <a:rPr lang="en-US" altLang="zh-CN" sz="4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01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2095500"/>
            <a:ext cx="10033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CAS</a:t>
            </a:r>
            <a:r>
              <a:rPr lang="en-US" altLang="zh-CN" sz="30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88400" y="2057400"/>
            <a:ext cx="3098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03  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不可变对象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23300" y="3073400"/>
            <a:ext cx="25019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不修改对象属性，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直接替换为新对象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CopyOnWriteArrayList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" y="3048000"/>
            <a:ext cx="27305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Compare  And  Set  自旋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Atomic*  系列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ConcurrentLinkedQueue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Java8中CAS的增强</a:t>
            </a:r>
            <a:r>
              <a:rPr lang="en-US" altLang="zh-CN" sz="18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4837" y="3850856"/>
            <a:ext cx="329786" cy="460614"/>
          </a:xfrm>
          <a:custGeom>
            <a:avLst/>
            <a:gdLst>
              <a:gd name="connsiteX0" fmla="*/ 51443 w 329786"/>
              <a:gd name="connsiteY0" fmla="*/ 478 h 460614"/>
              <a:gd name="connsiteX1" fmla="*/ 67716 w 329786"/>
              <a:gd name="connsiteY1" fmla="*/ 0 h 460614"/>
              <a:gd name="connsiteX2" fmla="*/ 77404 w 329786"/>
              <a:gd name="connsiteY2" fmla="*/ 1593 h 460614"/>
              <a:gd name="connsiteX3" fmla="*/ 75944 w 329786"/>
              <a:gd name="connsiteY3" fmla="*/ 2063 h 460614"/>
              <a:gd name="connsiteX4" fmla="*/ 65296 w 329786"/>
              <a:gd name="connsiteY4" fmla="*/ 9579 h 460614"/>
              <a:gd name="connsiteX5" fmla="*/ 264303 w 329786"/>
              <a:gd name="connsiteY5" fmla="*/ 397393 h 460614"/>
              <a:gd name="connsiteX6" fmla="*/ 324281 w 329786"/>
              <a:gd name="connsiteY6" fmla="*/ 455888 h 460614"/>
              <a:gd name="connsiteX7" fmla="*/ 329786 w 329786"/>
              <a:gd name="connsiteY7" fmla="*/ 460614 h 460614"/>
              <a:gd name="connsiteX8" fmla="*/ 326342 w 329786"/>
              <a:gd name="connsiteY8" fmla="*/ 458887 h 460614"/>
              <a:gd name="connsiteX9" fmla="*/ 173794 w 329786"/>
              <a:gd name="connsiteY9" fmla="*/ 343129 h 460614"/>
              <a:gd name="connsiteX10" fmla="*/ 14504 w 329786"/>
              <a:gd name="connsiteY10" fmla="*/ 17038 h 460614"/>
              <a:gd name="connsiteX11" fmla="*/ 51443 w 329786"/>
              <a:gd name="connsiteY11" fmla="*/ 478 h 460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29786" h="460614">
                <a:moveTo>
                  <a:pt x="51443" y="478"/>
                </a:moveTo>
                <a:cubicBezTo>
                  <a:pt x="56565" y="-89"/>
                  <a:pt x="61998" y="-245"/>
                  <a:pt x="67716" y="0"/>
                </a:cubicBezTo>
                <a:lnTo>
                  <a:pt x="77404" y="1593"/>
                </a:lnTo>
                <a:lnTo>
                  <a:pt x="75944" y="2063"/>
                </a:lnTo>
                <a:cubicBezTo>
                  <a:pt x="71947" y="4020"/>
                  <a:pt x="68388" y="6521"/>
                  <a:pt x="65296" y="9579"/>
                </a:cubicBezTo>
                <a:cubicBezTo>
                  <a:pt x="15830" y="58527"/>
                  <a:pt x="104928" y="232157"/>
                  <a:pt x="264303" y="397393"/>
                </a:cubicBezTo>
                <a:cubicBezTo>
                  <a:pt x="284225" y="418046"/>
                  <a:pt x="304303" y="437592"/>
                  <a:pt x="324281" y="455888"/>
                </a:cubicBezTo>
                <a:lnTo>
                  <a:pt x="329786" y="460614"/>
                </a:lnTo>
                <a:lnTo>
                  <a:pt x="326342" y="458887"/>
                </a:lnTo>
                <a:cubicBezTo>
                  <a:pt x="277658" y="431231"/>
                  <a:pt x="224798" y="391778"/>
                  <a:pt x="173794" y="343129"/>
                </a:cubicBezTo>
                <a:cubicBezTo>
                  <a:pt x="37781" y="213401"/>
                  <a:pt x="-33534" y="67405"/>
                  <a:pt x="14504" y="17038"/>
                </a:cubicBezTo>
                <a:cubicBezTo>
                  <a:pt x="23512" y="7594"/>
                  <a:pt x="36076" y="2182"/>
                  <a:pt x="51443" y="478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6251" y="3783419"/>
            <a:ext cx="701395" cy="532483"/>
          </a:xfrm>
          <a:custGeom>
            <a:avLst/>
            <a:gdLst>
              <a:gd name="connsiteX0" fmla="*/ 151994 w 701395"/>
              <a:gd name="connsiteY0" fmla="*/ 0 h 532483"/>
              <a:gd name="connsiteX1" fmla="*/ 281868 w 701395"/>
              <a:gd name="connsiteY1" fmla="*/ 19664 h 532483"/>
              <a:gd name="connsiteX2" fmla="*/ 291619 w 701395"/>
              <a:gd name="connsiteY2" fmla="*/ 23488 h 532483"/>
              <a:gd name="connsiteX3" fmla="*/ 291684 w 701395"/>
              <a:gd name="connsiteY3" fmla="*/ 22685 h 532483"/>
              <a:gd name="connsiteX4" fmla="*/ 311017 w 701395"/>
              <a:gd name="connsiteY4" fmla="*/ 31094 h 532483"/>
              <a:gd name="connsiteX5" fmla="*/ 315912 w 701395"/>
              <a:gd name="connsiteY5" fmla="*/ 33013 h 532483"/>
              <a:gd name="connsiteX6" fmla="*/ 319563 w 701395"/>
              <a:gd name="connsiteY6" fmla="*/ 34811 h 532483"/>
              <a:gd name="connsiteX7" fmla="*/ 342846 w 701395"/>
              <a:gd name="connsiteY7" fmla="*/ 44938 h 532483"/>
              <a:gd name="connsiteX8" fmla="*/ 454630 w 701395"/>
              <a:gd name="connsiteY8" fmla="*/ 108055 h 532483"/>
              <a:gd name="connsiteX9" fmla="*/ 609693 w 701395"/>
              <a:gd name="connsiteY9" fmla="*/ 235379 h 532483"/>
              <a:gd name="connsiteX10" fmla="*/ 616154 w 701395"/>
              <a:gd name="connsiteY10" fmla="*/ 242459 h 532483"/>
              <a:gd name="connsiteX11" fmla="*/ 688064 w 701395"/>
              <a:gd name="connsiteY11" fmla="*/ 150428 h 532483"/>
              <a:gd name="connsiteX12" fmla="*/ 701395 w 701395"/>
              <a:gd name="connsiteY12" fmla="*/ 478238 h 532483"/>
              <a:gd name="connsiteX13" fmla="*/ 389540 w 701395"/>
              <a:gd name="connsiteY13" fmla="*/ 532483 h 532483"/>
              <a:gd name="connsiteX14" fmla="*/ 449831 w 701395"/>
              <a:gd name="connsiteY14" fmla="*/ 455321 h 532483"/>
              <a:gd name="connsiteX15" fmla="*/ 440470 w 701395"/>
              <a:gd name="connsiteY15" fmla="*/ 441703 h 532483"/>
              <a:gd name="connsiteX16" fmla="*/ 408046 w 701395"/>
              <a:gd name="connsiteY16" fmla="*/ 399960 h 532483"/>
              <a:gd name="connsiteX17" fmla="*/ 391509 w 701395"/>
              <a:gd name="connsiteY17" fmla="*/ 379220 h 532483"/>
              <a:gd name="connsiteX18" fmla="*/ 334488 w 701395"/>
              <a:gd name="connsiteY18" fmla="*/ 316079 h 532483"/>
              <a:gd name="connsiteX19" fmla="*/ 281825 w 701395"/>
              <a:gd name="connsiteY19" fmla="*/ 265149 h 532483"/>
              <a:gd name="connsiteX20" fmla="*/ 265250 w 701395"/>
              <a:gd name="connsiteY20" fmla="*/ 250575 h 532483"/>
              <a:gd name="connsiteX21" fmla="*/ 239755 w 701395"/>
              <a:gd name="connsiteY21" fmla="*/ 229007 h 532483"/>
              <a:gd name="connsiteX22" fmla="*/ 231700 w 701395"/>
              <a:gd name="connsiteY22" fmla="*/ 222039 h 532483"/>
              <a:gd name="connsiteX23" fmla="*/ 210983 w 701395"/>
              <a:gd name="connsiteY23" fmla="*/ 205813 h 532483"/>
              <a:gd name="connsiteX24" fmla="*/ 194485 w 701395"/>
              <a:gd name="connsiteY24" fmla="*/ 193814 h 532483"/>
              <a:gd name="connsiteX25" fmla="*/ 182457 w 701395"/>
              <a:gd name="connsiteY25" fmla="*/ 184845 h 532483"/>
              <a:gd name="connsiteX26" fmla="*/ 160615 w 701395"/>
              <a:gd name="connsiteY26" fmla="*/ 169877 h 532483"/>
              <a:gd name="connsiteX27" fmla="*/ 142030 w 701395"/>
              <a:gd name="connsiteY27" fmla="*/ 158704 h 532483"/>
              <a:gd name="connsiteX28" fmla="*/ 131557 w 701395"/>
              <a:gd name="connsiteY28" fmla="*/ 152222 h 532483"/>
              <a:gd name="connsiteX29" fmla="*/ 112073 w 701395"/>
              <a:gd name="connsiteY29" fmla="*/ 140921 h 532483"/>
              <a:gd name="connsiteX30" fmla="*/ 12411 w 701395"/>
              <a:gd name="connsiteY30" fmla="*/ 110213 h 532483"/>
              <a:gd name="connsiteX31" fmla="*/ 0 w 701395"/>
              <a:gd name="connsiteY31" fmla="*/ 111813 h 532483"/>
              <a:gd name="connsiteX32" fmla="*/ 1517 w 701395"/>
              <a:gd name="connsiteY32" fmla="*/ 104426 h 532483"/>
              <a:gd name="connsiteX33" fmla="*/ 18255 w 701395"/>
              <a:gd name="connsiteY33" fmla="*/ 67572 h 532483"/>
              <a:gd name="connsiteX34" fmla="*/ 122894 w 701395"/>
              <a:gd name="connsiteY34" fmla="*/ 3526 h 532483"/>
              <a:gd name="connsiteX35" fmla="*/ 151994 w 701395"/>
              <a:gd name="connsiteY35" fmla="*/ 0 h 53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01395" h="532483">
                <a:moveTo>
                  <a:pt x="151994" y="0"/>
                </a:moveTo>
                <a:cubicBezTo>
                  <a:pt x="192013" y="-2449"/>
                  <a:pt x="236579" y="4113"/>
                  <a:pt x="281868" y="19664"/>
                </a:cubicBezTo>
                <a:lnTo>
                  <a:pt x="291619" y="23488"/>
                </a:lnTo>
                <a:lnTo>
                  <a:pt x="291684" y="22685"/>
                </a:lnTo>
                <a:lnTo>
                  <a:pt x="311017" y="31094"/>
                </a:lnTo>
                <a:lnTo>
                  <a:pt x="315912" y="33013"/>
                </a:lnTo>
                <a:lnTo>
                  <a:pt x="319563" y="34811"/>
                </a:lnTo>
                <a:lnTo>
                  <a:pt x="342846" y="44938"/>
                </a:lnTo>
                <a:cubicBezTo>
                  <a:pt x="380140" y="62727"/>
                  <a:pt x="417654" y="83790"/>
                  <a:pt x="454630" y="108055"/>
                </a:cubicBezTo>
                <a:cubicBezTo>
                  <a:pt x="513793" y="146881"/>
                  <a:pt x="565980" y="190231"/>
                  <a:pt x="609693" y="235379"/>
                </a:cubicBezTo>
                <a:lnTo>
                  <a:pt x="616154" y="242459"/>
                </a:lnTo>
                <a:lnTo>
                  <a:pt x="688064" y="150428"/>
                </a:lnTo>
                <a:lnTo>
                  <a:pt x="701395" y="478238"/>
                </a:lnTo>
                <a:lnTo>
                  <a:pt x="389540" y="532483"/>
                </a:lnTo>
                <a:lnTo>
                  <a:pt x="449831" y="455321"/>
                </a:lnTo>
                <a:lnTo>
                  <a:pt x="440470" y="441703"/>
                </a:lnTo>
                <a:lnTo>
                  <a:pt x="408046" y="399960"/>
                </a:lnTo>
                <a:lnTo>
                  <a:pt x="391509" y="379220"/>
                </a:lnTo>
                <a:lnTo>
                  <a:pt x="334488" y="316079"/>
                </a:lnTo>
                <a:lnTo>
                  <a:pt x="281825" y="265149"/>
                </a:lnTo>
                <a:lnTo>
                  <a:pt x="265250" y="250575"/>
                </a:lnTo>
                <a:lnTo>
                  <a:pt x="239755" y="229007"/>
                </a:lnTo>
                <a:lnTo>
                  <a:pt x="231700" y="222039"/>
                </a:lnTo>
                <a:lnTo>
                  <a:pt x="210983" y="205813"/>
                </a:lnTo>
                <a:lnTo>
                  <a:pt x="194485" y="193814"/>
                </a:lnTo>
                <a:lnTo>
                  <a:pt x="182457" y="184845"/>
                </a:lnTo>
                <a:lnTo>
                  <a:pt x="160615" y="169877"/>
                </a:lnTo>
                <a:lnTo>
                  <a:pt x="142030" y="158704"/>
                </a:lnTo>
                <a:lnTo>
                  <a:pt x="131557" y="152222"/>
                </a:lnTo>
                <a:lnTo>
                  <a:pt x="112073" y="140921"/>
                </a:lnTo>
                <a:cubicBezTo>
                  <a:pt x="72692" y="120356"/>
                  <a:pt x="38308" y="109503"/>
                  <a:pt x="12411" y="110213"/>
                </a:cubicBezTo>
                <a:lnTo>
                  <a:pt x="0" y="111813"/>
                </a:lnTo>
                <a:lnTo>
                  <a:pt x="1517" y="104426"/>
                </a:lnTo>
                <a:cubicBezTo>
                  <a:pt x="5191" y="91386"/>
                  <a:pt x="10739" y="79026"/>
                  <a:pt x="18255" y="67572"/>
                </a:cubicBezTo>
                <a:cubicBezTo>
                  <a:pt x="40805" y="33210"/>
                  <a:pt x="77887" y="11875"/>
                  <a:pt x="122894" y="3526"/>
                </a:cubicBezTo>
                <a:cubicBezTo>
                  <a:pt x="132270" y="1787"/>
                  <a:pt x="141990" y="611"/>
                  <a:pt x="151994" y="0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9901" y="3777069"/>
            <a:ext cx="714095" cy="545183"/>
          </a:xfrm>
          <a:custGeom>
            <a:avLst/>
            <a:gdLst>
              <a:gd name="connsiteX0" fmla="*/ 158345 w 714095"/>
              <a:gd name="connsiteY0" fmla="*/ 6350 h 545183"/>
              <a:gd name="connsiteX1" fmla="*/ 288219 w 714095"/>
              <a:gd name="connsiteY1" fmla="*/ 26015 h 545183"/>
              <a:gd name="connsiteX2" fmla="*/ 297970 w 714095"/>
              <a:gd name="connsiteY2" fmla="*/ 29838 h 545183"/>
              <a:gd name="connsiteX3" fmla="*/ 298034 w 714095"/>
              <a:gd name="connsiteY3" fmla="*/ 29036 h 545183"/>
              <a:gd name="connsiteX4" fmla="*/ 317368 w 714095"/>
              <a:gd name="connsiteY4" fmla="*/ 37445 h 545183"/>
              <a:gd name="connsiteX5" fmla="*/ 322262 w 714095"/>
              <a:gd name="connsiteY5" fmla="*/ 39364 h 545183"/>
              <a:gd name="connsiteX6" fmla="*/ 325914 w 714095"/>
              <a:gd name="connsiteY6" fmla="*/ 41162 h 545183"/>
              <a:gd name="connsiteX7" fmla="*/ 349196 w 714095"/>
              <a:gd name="connsiteY7" fmla="*/ 51289 h 545183"/>
              <a:gd name="connsiteX8" fmla="*/ 460981 w 714095"/>
              <a:gd name="connsiteY8" fmla="*/ 114406 h 545183"/>
              <a:gd name="connsiteX9" fmla="*/ 616043 w 714095"/>
              <a:gd name="connsiteY9" fmla="*/ 241729 h 545183"/>
              <a:gd name="connsiteX10" fmla="*/ 622505 w 714095"/>
              <a:gd name="connsiteY10" fmla="*/ 248810 h 545183"/>
              <a:gd name="connsiteX11" fmla="*/ 694414 w 714095"/>
              <a:gd name="connsiteY11" fmla="*/ 156778 h 545183"/>
              <a:gd name="connsiteX12" fmla="*/ 707745 w 714095"/>
              <a:gd name="connsiteY12" fmla="*/ 484588 h 545183"/>
              <a:gd name="connsiteX13" fmla="*/ 395890 w 714095"/>
              <a:gd name="connsiteY13" fmla="*/ 538833 h 545183"/>
              <a:gd name="connsiteX14" fmla="*/ 456182 w 714095"/>
              <a:gd name="connsiteY14" fmla="*/ 461671 h 545183"/>
              <a:gd name="connsiteX15" fmla="*/ 446820 w 714095"/>
              <a:gd name="connsiteY15" fmla="*/ 448054 h 545183"/>
              <a:gd name="connsiteX16" fmla="*/ 414396 w 714095"/>
              <a:gd name="connsiteY16" fmla="*/ 406312 h 545183"/>
              <a:gd name="connsiteX17" fmla="*/ 397859 w 714095"/>
              <a:gd name="connsiteY17" fmla="*/ 385571 h 545183"/>
              <a:gd name="connsiteX18" fmla="*/ 340839 w 714095"/>
              <a:gd name="connsiteY18" fmla="*/ 322429 h 545183"/>
              <a:gd name="connsiteX19" fmla="*/ 288176 w 714095"/>
              <a:gd name="connsiteY19" fmla="*/ 271500 h 545183"/>
              <a:gd name="connsiteX20" fmla="*/ 271601 w 714095"/>
              <a:gd name="connsiteY20" fmla="*/ 256925 h 545183"/>
              <a:gd name="connsiteX21" fmla="*/ 246106 w 714095"/>
              <a:gd name="connsiteY21" fmla="*/ 235357 h 545183"/>
              <a:gd name="connsiteX22" fmla="*/ 238050 w 714095"/>
              <a:gd name="connsiteY22" fmla="*/ 228389 h 545183"/>
              <a:gd name="connsiteX23" fmla="*/ 217333 w 714095"/>
              <a:gd name="connsiteY23" fmla="*/ 212164 h 545183"/>
              <a:gd name="connsiteX24" fmla="*/ 200835 w 714095"/>
              <a:gd name="connsiteY24" fmla="*/ 200165 h 545183"/>
              <a:gd name="connsiteX25" fmla="*/ 188807 w 714095"/>
              <a:gd name="connsiteY25" fmla="*/ 191196 h 545183"/>
              <a:gd name="connsiteX26" fmla="*/ 166965 w 714095"/>
              <a:gd name="connsiteY26" fmla="*/ 176227 h 545183"/>
              <a:gd name="connsiteX27" fmla="*/ 148380 w 714095"/>
              <a:gd name="connsiteY27" fmla="*/ 165055 h 545183"/>
              <a:gd name="connsiteX28" fmla="*/ 137908 w 714095"/>
              <a:gd name="connsiteY28" fmla="*/ 158572 h 545183"/>
              <a:gd name="connsiteX29" fmla="*/ 118424 w 714095"/>
              <a:gd name="connsiteY29" fmla="*/ 147272 h 545183"/>
              <a:gd name="connsiteX30" fmla="*/ 18762 w 714095"/>
              <a:gd name="connsiteY30" fmla="*/ 116563 h 545183"/>
              <a:gd name="connsiteX31" fmla="*/ 6350 w 714095"/>
              <a:gd name="connsiteY31" fmla="*/ 118162 h 545183"/>
              <a:gd name="connsiteX32" fmla="*/ 7868 w 714095"/>
              <a:gd name="connsiteY32" fmla="*/ 110777 h 545183"/>
              <a:gd name="connsiteX33" fmla="*/ 24605 w 714095"/>
              <a:gd name="connsiteY33" fmla="*/ 73923 h 545183"/>
              <a:gd name="connsiteX34" fmla="*/ 129244 w 714095"/>
              <a:gd name="connsiteY34" fmla="*/ 9877 h 545183"/>
              <a:gd name="connsiteX35" fmla="*/ 158345 w 714095"/>
              <a:gd name="connsiteY35" fmla="*/ 6350 h 54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14095" h="545183">
                <a:moveTo>
                  <a:pt x="158345" y="6350"/>
                </a:moveTo>
                <a:cubicBezTo>
                  <a:pt x="198364" y="3900"/>
                  <a:pt x="242929" y="10463"/>
                  <a:pt x="288219" y="26015"/>
                </a:cubicBezTo>
                <a:lnTo>
                  <a:pt x="297970" y="29838"/>
                </a:lnTo>
                <a:lnTo>
                  <a:pt x="298034" y="29036"/>
                </a:lnTo>
                <a:lnTo>
                  <a:pt x="317368" y="37445"/>
                </a:lnTo>
                <a:lnTo>
                  <a:pt x="322262" y="39364"/>
                </a:lnTo>
                <a:lnTo>
                  <a:pt x="325914" y="41162"/>
                </a:lnTo>
                <a:lnTo>
                  <a:pt x="349196" y="51289"/>
                </a:lnTo>
                <a:cubicBezTo>
                  <a:pt x="386491" y="69077"/>
                  <a:pt x="424005" y="90140"/>
                  <a:pt x="460981" y="114406"/>
                </a:cubicBezTo>
                <a:cubicBezTo>
                  <a:pt x="520143" y="153231"/>
                  <a:pt x="572330" y="196581"/>
                  <a:pt x="616043" y="241729"/>
                </a:cubicBezTo>
                <a:lnTo>
                  <a:pt x="622505" y="248810"/>
                </a:lnTo>
                <a:lnTo>
                  <a:pt x="694414" y="156778"/>
                </a:lnTo>
                <a:lnTo>
                  <a:pt x="707745" y="484588"/>
                </a:lnTo>
                <a:lnTo>
                  <a:pt x="395890" y="538833"/>
                </a:lnTo>
                <a:lnTo>
                  <a:pt x="456182" y="461671"/>
                </a:lnTo>
                <a:lnTo>
                  <a:pt x="446820" y="448054"/>
                </a:lnTo>
                <a:lnTo>
                  <a:pt x="414396" y="406312"/>
                </a:lnTo>
                <a:lnTo>
                  <a:pt x="397859" y="385571"/>
                </a:lnTo>
                <a:lnTo>
                  <a:pt x="340839" y="322429"/>
                </a:lnTo>
                <a:lnTo>
                  <a:pt x="288176" y="271500"/>
                </a:lnTo>
                <a:lnTo>
                  <a:pt x="271601" y="256925"/>
                </a:lnTo>
                <a:lnTo>
                  <a:pt x="246106" y="235357"/>
                </a:lnTo>
                <a:lnTo>
                  <a:pt x="238050" y="228389"/>
                </a:lnTo>
                <a:lnTo>
                  <a:pt x="217333" y="212164"/>
                </a:lnTo>
                <a:lnTo>
                  <a:pt x="200835" y="200165"/>
                </a:lnTo>
                <a:lnTo>
                  <a:pt x="188807" y="191196"/>
                </a:lnTo>
                <a:lnTo>
                  <a:pt x="166965" y="176227"/>
                </a:lnTo>
                <a:lnTo>
                  <a:pt x="148380" y="165055"/>
                </a:lnTo>
                <a:lnTo>
                  <a:pt x="137908" y="158572"/>
                </a:lnTo>
                <a:lnTo>
                  <a:pt x="118424" y="147272"/>
                </a:lnTo>
                <a:cubicBezTo>
                  <a:pt x="79042" y="126707"/>
                  <a:pt x="44658" y="115853"/>
                  <a:pt x="18762" y="116563"/>
                </a:cubicBezTo>
                <a:lnTo>
                  <a:pt x="6350" y="118162"/>
                </a:lnTo>
                <a:lnTo>
                  <a:pt x="7868" y="110777"/>
                </a:lnTo>
                <a:cubicBezTo>
                  <a:pt x="11542" y="97737"/>
                  <a:pt x="17088" y="85377"/>
                  <a:pt x="24605" y="73923"/>
                </a:cubicBezTo>
                <a:cubicBezTo>
                  <a:pt x="47156" y="39561"/>
                  <a:pt x="84237" y="18226"/>
                  <a:pt x="129244" y="9877"/>
                </a:cubicBezTo>
                <a:cubicBezTo>
                  <a:pt x="138620" y="8137"/>
                  <a:pt x="148341" y="6962"/>
                  <a:pt x="158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0983" y="3851027"/>
            <a:ext cx="329404" cy="460252"/>
          </a:xfrm>
          <a:custGeom>
            <a:avLst/>
            <a:gdLst>
              <a:gd name="connsiteX0" fmla="*/ 277952 w 329404"/>
              <a:gd name="connsiteY0" fmla="*/ 489 h 460252"/>
              <a:gd name="connsiteX1" fmla="*/ 261688 w 329404"/>
              <a:gd name="connsiteY1" fmla="*/ 0 h 460252"/>
              <a:gd name="connsiteX2" fmla="*/ 252004 w 329404"/>
              <a:gd name="connsiteY2" fmla="*/ 1588 h 460252"/>
              <a:gd name="connsiteX3" fmla="*/ 253466 w 329404"/>
              <a:gd name="connsiteY3" fmla="*/ 2058 h 460252"/>
              <a:gd name="connsiteX4" fmla="*/ 264111 w 329404"/>
              <a:gd name="connsiteY4" fmla="*/ 9576 h 460252"/>
              <a:gd name="connsiteX5" fmla="*/ 65413 w 329404"/>
              <a:gd name="connsiteY5" fmla="*/ 397094 h 460252"/>
              <a:gd name="connsiteX6" fmla="*/ 5498 w 329404"/>
              <a:gd name="connsiteY6" fmla="*/ 455529 h 460252"/>
              <a:gd name="connsiteX7" fmla="*/ 0 w 329404"/>
              <a:gd name="connsiteY7" fmla="*/ 460252 h 460252"/>
              <a:gd name="connsiteX8" fmla="*/ 3440 w 329404"/>
              <a:gd name="connsiteY8" fmla="*/ 458527 h 460252"/>
              <a:gd name="connsiteX9" fmla="*/ 155847 w 329404"/>
              <a:gd name="connsiteY9" fmla="*/ 342906 h 460252"/>
              <a:gd name="connsiteX10" fmla="*/ 314880 w 329404"/>
              <a:gd name="connsiteY10" fmla="*/ 17058 h 460252"/>
              <a:gd name="connsiteX11" fmla="*/ 277952 w 329404"/>
              <a:gd name="connsiteY11" fmla="*/ 489 h 460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29404" h="460252">
                <a:moveTo>
                  <a:pt x="277952" y="489"/>
                </a:moveTo>
                <a:cubicBezTo>
                  <a:pt x="272834" y="-81"/>
                  <a:pt x="267403" y="-241"/>
                  <a:pt x="261688" y="0"/>
                </a:cubicBezTo>
                <a:lnTo>
                  <a:pt x="252004" y="1588"/>
                </a:lnTo>
                <a:lnTo>
                  <a:pt x="253466" y="2058"/>
                </a:lnTo>
                <a:cubicBezTo>
                  <a:pt x="257461" y="4018"/>
                  <a:pt x="261020" y="6518"/>
                  <a:pt x="264111" y="9576"/>
                </a:cubicBezTo>
                <a:cubicBezTo>
                  <a:pt x="313578" y="58526"/>
                  <a:pt x="224618" y="232023"/>
                  <a:pt x="65413" y="397094"/>
                </a:cubicBezTo>
                <a:cubicBezTo>
                  <a:pt x="45514" y="417728"/>
                  <a:pt x="25458" y="437254"/>
                  <a:pt x="5498" y="455529"/>
                </a:cubicBezTo>
                <a:lnTo>
                  <a:pt x="0" y="460252"/>
                </a:lnTo>
                <a:lnTo>
                  <a:pt x="3440" y="458527"/>
                </a:lnTo>
                <a:cubicBezTo>
                  <a:pt x="52084" y="430909"/>
                  <a:pt x="104894" y="391504"/>
                  <a:pt x="155847" y="342906"/>
                </a:cubicBezTo>
                <a:cubicBezTo>
                  <a:pt x="291717" y="213311"/>
                  <a:pt x="362918" y="67425"/>
                  <a:pt x="314880" y="17058"/>
                </a:cubicBezTo>
                <a:cubicBezTo>
                  <a:pt x="305873" y="7615"/>
                  <a:pt x="293313" y="2199"/>
                  <a:pt x="277952" y="489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7481" y="3783419"/>
            <a:ext cx="701395" cy="532483"/>
          </a:xfrm>
          <a:custGeom>
            <a:avLst/>
            <a:gdLst>
              <a:gd name="connsiteX0" fmla="*/ 549399 w 701395"/>
              <a:gd name="connsiteY0" fmla="*/ 0 h 532483"/>
              <a:gd name="connsiteX1" fmla="*/ 419527 w 701395"/>
              <a:gd name="connsiteY1" fmla="*/ 19664 h 532483"/>
              <a:gd name="connsiteX2" fmla="*/ 409774 w 701395"/>
              <a:gd name="connsiteY2" fmla="*/ 23488 h 532483"/>
              <a:gd name="connsiteX3" fmla="*/ 409710 w 701395"/>
              <a:gd name="connsiteY3" fmla="*/ 22685 h 532483"/>
              <a:gd name="connsiteX4" fmla="*/ 390376 w 701395"/>
              <a:gd name="connsiteY4" fmla="*/ 31094 h 532483"/>
              <a:gd name="connsiteX5" fmla="*/ 385483 w 701395"/>
              <a:gd name="connsiteY5" fmla="*/ 33013 h 532483"/>
              <a:gd name="connsiteX6" fmla="*/ 381830 w 701395"/>
              <a:gd name="connsiteY6" fmla="*/ 34811 h 532483"/>
              <a:gd name="connsiteX7" fmla="*/ 358548 w 701395"/>
              <a:gd name="connsiteY7" fmla="*/ 44938 h 532483"/>
              <a:gd name="connsiteX8" fmla="*/ 246763 w 701395"/>
              <a:gd name="connsiteY8" fmla="*/ 108055 h 532483"/>
              <a:gd name="connsiteX9" fmla="*/ 91701 w 701395"/>
              <a:gd name="connsiteY9" fmla="*/ 235379 h 532483"/>
              <a:gd name="connsiteX10" fmla="*/ 85241 w 701395"/>
              <a:gd name="connsiteY10" fmla="*/ 242459 h 532483"/>
              <a:gd name="connsiteX11" fmla="*/ 13331 w 701395"/>
              <a:gd name="connsiteY11" fmla="*/ 150428 h 532483"/>
              <a:gd name="connsiteX12" fmla="*/ 0 w 701395"/>
              <a:gd name="connsiteY12" fmla="*/ 478238 h 532483"/>
              <a:gd name="connsiteX13" fmla="*/ 311854 w 701395"/>
              <a:gd name="connsiteY13" fmla="*/ 532483 h 532483"/>
              <a:gd name="connsiteX14" fmla="*/ 251562 w 701395"/>
              <a:gd name="connsiteY14" fmla="*/ 455321 h 532483"/>
              <a:gd name="connsiteX15" fmla="*/ 260925 w 701395"/>
              <a:gd name="connsiteY15" fmla="*/ 441703 h 532483"/>
              <a:gd name="connsiteX16" fmla="*/ 293349 w 701395"/>
              <a:gd name="connsiteY16" fmla="*/ 399960 h 532483"/>
              <a:gd name="connsiteX17" fmla="*/ 309886 w 701395"/>
              <a:gd name="connsiteY17" fmla="*/ 379220 h 532483"/>
              <a:gd name="connsiteX18" fmla="*/ 366907 w 701395"/>
              <a:gd name="connsiteY18" fmla="*/ 316079 h 532483"/>
              <a:gd name="connsiteX19" fmla="*/ 419569 w 701395"/>
              <a:gd name="connsiteY19" fmla="*/ 265149 h 532483"/>
              <a:gd name="connsiteX20" fmla="*/ 436143 w 701395"/>
              <a:gd name="connsiteY20" fmla="*/ 250575 h 532483"/>
              <a:gd name="connsiteX21" fmla="*/ 461638 w 701395"/>
              <a:gd name="connsiteY21" fmla="*/ 229007 h 532483"/>
              <a:gd name="connsiteX22" fmla="*/ 469694 w 701395"/>
              <a:gd name="connsiteY22" fmla="*/ 222039 h 532483"/>
              <a:gd name="connsiteX23" fmla="*/ 490411 w 701395"/>
              <a:gd name="connsiteY23" fmla="*/ 205813 h 532483"/>
              <a:gd name="connsiteX24" fmla="*/ 506910 w 701395"/>
              <a:gd name="connsiteY24" fmla="*/ 193814 h 532483"/>
              <a:gd name="connsiteX25" fmla="*/ 518937 w 701395"/>
              <a:gd name="connsiteY25" fmla="*/ 184845 h 532483"/>
              <a:gd name="connsiteX26" fmla="*/ 540780 w 701395"/>
              <a:gd name="connsiteY26" fmla="*/ 169877 h 532483"/>
              <a:gd name="connsiteX27" fmla="*/ 559365 w 701395"/>
              <a:gd name="connsiteY27" fmla="*/ 158704 h 532483"/>
              <a:gd name="connsiteX28" fmla="*/ 569837 w 701395"/>
              <a:gd name="connsiteY28" fmla="*/ 152222 h 532483"/>
              <a:gd name="connsiteX29" fmla="*/ 589322 w 701395"/>
              <a:gd name="connsiteY29" fmla="*/ 140921 h 532483"/>
              <a:gd name="connsiteX30" fmla="*/ 688982 w 701395"/>
              <a:gd name="connsiteY30" fmla="*/ 110213 h 532483"/>
              <a:gd name="connsiteX31" fmla="*/ 701395 w 701395"/>
              <a:gd name="connsiteY31" fmla="*/ 111813 h 532483"/>
              <a:gd name="connsiteX32" fmla="*/ 699878 w 701395"/>
              <a:gd name="connsiteY32" fmla="*/ 104426 h 532483"/>
              <a:gd name="connsiteX33" fmla="*/ 683139 w 701395"/>
              <a:gd name="connsiteY33" fmla="*/ 67572 h 532483"/>
              <a:gd name="connsiteX34" fmla="*/ 578501 w 701395"/>
              <a:gd name="connsiteY34" fmla="*/ 3526 h 532483"/>
              <a:gd name="connsiteX35" fmla="*/ 549399 w 701395"/>
              <a:gd name="connsiteY35" fmla="*/ 0 h 53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01395" h="532483">
                <a:moveTo>
                  <a:pt x="549399" y="0"/>
                </a:moveTo>
                <a:cubicBezTo>
                  <a:pt x="509382" y="-2449"/>
                  <a:pt x="464815" y="4113"/>
                  <a:pt x="419527" y="19664"/>
                </a:cubicBezTo>
                <a:lnTo>
                  <a:pt x="409774" y="23488"/>
                </a:lnTo>
                <a:lnTo>
                  <a:pt x="409710" y="22685"/>
                </a:lnTo>
                <a:lnTo>
                  <a:pt x="390376" y="31094"/>
                </a:lnTo>
                <a:lnTo>
                  <a:pt x="385483" y="33013"/>
                </a:lnTo>
                <a:lnTo>
                  <a:pt x="381830" y="34811"/>
                </a:lnTo>
                <a:lnTo>
                  <a:pt x="358548" y="44938"/>
                </a:lnTo>
                <a:cubicBezTo>
                  <a:pt x="321254" y="62727"/>
                  <a:pt x="283739" y="83790"/>
                  <a:pt x="246763" y="108055"/>
                </a:cubicBezTo>
                <a:cubicBezTo>
                  <a:pt x="187601" y="146881"/>
                  <a:pt x="135414" y="190231"/>
                  <a:pt x="91701" y="235379"/>
                </a:cubicBezTo>
                <a:lnTo>
                  <a:pt x="85241" y="242459"/>
                </a:lnTo>
                <a:lnTo>
                  <a:pt x="13331" y="150428"/>
                </a:lnTo>
                <a:lnTo>
                  <a:pt x="0" y="478238"/>
                </a:lnTo>
                <a:lnTo>
                  <a:pt x="311854" y="532483"/>
                </a:lnTo>
                <a:lnTo>
                  <a:pt x="251562" y="455321"/>
                </a:lnTo>
                <a:lnTo>
                  <a:pt x="260925" y="441703"/>
                </a:lnTo>
                <a:lnTo>
                  <a:pt x="293349" y="399960"/>
                </a:lnTo>
                <a:lnTo>
                  <a:pt x="309886" y="379220"/>
                </a:lnTo>
                <a:lnTo>
                  <a:pt x="366907" y="316079"/>
                </a:lnTo>
                <a:lnTo>
                  <a:pt x="419569" y="265149"/>
                </a:lnTo>
                <a:lnTo>
                  <a:pt x="436143" y="250575"/>
                </a:lnTo>
                <a:lnTo>
                  <a:pt x="461638" y="229007"/>
                </a:lnTo>
                <a:lnTo>
                  <a:pt x="469694" y="222039"/>
                </a:lnTo>
                <a:lnTo>
                  <a:pt x="490411" y="205813"/>
                </a:lnTo>
                <a:lnTo>
                  <a:pt x="506910" y="193814"/>
                </a:lnTo>
                <a:lnTo>
                  <a:pt x="518937" y="184845"/>
                </a:lnTo>
                <a:lnTo>
                  <a:pt x="540780" y="169877"/>
                </a:lnTo>
                <a:lnTo>
                  <a:pt x="559365" y="158704"/>
                </a:lnTo>
                <a:lnTo>
                  <a:pt x="569837" y="152222"/>
                </a:lnTo>
                <a:lnTo>
                  <a:pt x="589322" y="140921"/>
                </a:lnTo>
                <a:cubicBezTo>
                  <a:pt x="628703" y="120356"/>
                  <a:pt x="663085" y="109503"/>
                  <a:pt x="688982" y="110213"/>
                </a:cubicBezTo>
                <a:lnTo>
                  <a:pt x="701395" y="111813"/>
                </a:lnTo>
                <a:lnTo>
                  <a:pt x="699878" y="104426"/>
                </a:lnTo>
                <a:cubicBezTo>
                  <a:pt x="696202" y="91386"/>
                  <a:pt x="690656" y="79026"/>
                  <a:pt x="683139" y="67572"/>
                </a:cubicBezTo>
                <a:cubicBezTo>
                  <a:pt x="660590" y="33210"/>
                  <a:pt x="623507" y="11875"/>
                  <a:pt x="578501" y="3526"/>
                </a:cubicBezTo>
                <a:cubicBezTo>
                  <a:pt x="569124" y="1787"/>
                  <a:pt x="559403" y="611"/>
                  <a:pt x="549399" y="0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3834" y="4550591"/>
            <a:ext cx="329786" cy="460614"/>
          </a:xfrm>
          <a:custGeom>
            <a:avLst/>
            <a:gdLst>
              <a:gd name="connsiteX0" fmla="*/ 278343 w 329786"/>
              <a:gd name="connsiteY0" fmla="*/ 460136 h 460614"/>
              <a:gd name="connsiteX1" fmla="*/ 262069 w 329786"/>
              <a:gd name="connsiteY1" fmla="*/ 460614 h 460614"/>
              <a:gd name="connsiteX2" fmla="*/ 252380 w 329786"/>
              <a:gd name="connsiteY2" fmla="*/ 459021 h 460614"/>
              <a:gd name="connsiteX3" fmla="*/ 253842 w 329786"/>
              <a:gd name="connsiteY3" fmla="*/ 458551 h 460614"/>
              <a:gd name="connsiteX4" fmla="*/ 264490 w 329786"/>
              <a:gd name="connsiteY4" fmla="*/ 451035 h 460614"/>
              <a:gd name="connsiteX5" fmla="*/ 65482 w 329786"/>
              <a:gd name="connsiteY5" fmla="*/ 63221 h 460614"/>
              <a:gd name="connsiteX6" fmla="*/ 5505 w 329786"/>
              <a:gd name="connsiteY6" fmla="*/ 4726 h 460614"/>
              <a:gd name="connsiteX7" fmla="*/ 0 w 329786"/>
              <a:gd name="connsiteY7" fmla="*/ 0 h 460614"/>
              <a:gd name="connsiteX8" fmla="*/ 3443 w 329786"/>
              <a:gd name="connsiteY8" fmla="*/ 1727 h 460614"/>
              <a:gd name="connsiteX9" fmla="*/ 155991 w 329786"/>
              <a:gd name="connsiteY9" fmla="*/ 117485 h 460614"/>
              <a:gd name="connsiteX10" fmla="*/ 315281 w 329786"/>
              <a:gd name="connsiteY10" fmla="*/ 443576 h 460614"/>
              <a:gd name="connsiteX11" fmla="*/ 278343 w 329786"/>
              <a:gd name="connsiteY11" fmla="*/ 460136 h 4606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29786" h="460614">
                <a:moveTo>
                  <a:pt x="278343" y="460136"/>
                </a:moveTo>
                <a:cubicBezTo>
                  <a:pt x="273220" y="460704"/>
                  <a:pt x="267787" y="460860"/>
                  <a:pt x="262069" y="460614"/>
                </a:cubicBezTo>
                <a:lnTo>
                  <a:pt x="252380" y="459021"/>
                </a:lnTo>
                <a:lnTo>
                  <a:pt x="253842" y="458551"/>
                </a:lnTo>
                <a:cubicBezTo>
                  <a:pt x="257837" y="456594"/>
                  <a:pt x="261398" y="454093"/>
                  <a:pt x="264490" y="451035"/>
                </a:cubicBezTo>
                <a:cubicBezTo>
                  <a:pt x="313956" y="402087"/>
                  <a:pt x="224858" y="228457"/>
                  <a:pt x="65482" y="63221"/>
                </a:cubicBezTo>
                <a:cubicBezTo>
                  <a:pt x="45561" y="42567"/>
                  <a:pt x="25483" y="23022"/>
                  <a:pt x="5505" y="4726"/>
                </a:cubicBezTo>
                <a:lnTo>
                  <a:pt x="0" y="0"/>
                </a:lnTo>
                <a:lnTo>
                  <a:pt x="3443" y="1727"/>
                </a:lnTo>
                <a:cubicBezTo>
                  <a:pt x="52127" y="29383"/>
                  <a:pt x="104987" y="68836"/>
                  <a:pt x="155991" y="117485"/>
                </a:cubicBezTo>
                <a:cubicBezTo>
                  <a:pt x="292004" y="247213"/>
                  <a:pt x="363322" y="393209"/>
                  <a:pt x="315281" y="443576"/>
                </a:cubicBezTo>
                <a:cubicBezTo>
                  <a:pt x="306274" y="453020"/>
                  <a:pt x="293710" y="458431"/>
                  <a:pt x="278343" y="4601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0811" y="4546160"/>
            <a:ext cx="701395" cy="532483"/>
          </a:xfrm>
          <a:custGeom>
            <a:avLst/>
            <a:gdLst>
              <a:gd name="connsiteX0" fmla="*/ 549399 w 701395"/>
              <a:gd name="connsiteY0" fmla="*/ 532483 h 532483"/>
              <a:gd name="connsiteX1" fmla="*/ 419526 w 701395"/>
              <a:gd name="connsiteY1" fmla="*/ 512818 h 532483"/>
              <a:gd name="connsiteX2" fmla="*/ 409776 w 701395"/>
              <a:gd name="connsiteY2" fmla="*/ 508994 h 532483"/>
              <a:gd name="connsiteX3" fmla="*/ 409711 w 701395"/>
              <a:gd name="connsiteY3" fmla="*/ 509797 h 532483"/>
              <a:gd name="connsiteX4" fmla="*/ 390378 w 701395"/>
              <a:gd name="connsiteY4" fmla="*/ 501388 h 532483"/>
              <a:gd name="connsiteX5" fmla="*/ 385483 w 701395"/>
              <a:gd name="connsiteY5" fmla="*/ 499469 h 532483"/>
              <a:gd name="connsiteX6" fmla="*/ 381832 w 701395"/>
              <a:gd name="connsiteY6" fmla="*/ 497671 h 532483"/>
              <a:gd name="connsiteX7" fmla="*/ 358549 w 701395"/>
              <a:gd name="connsiteY7" fmla="*/ 487544 h 532483"/>
              <a:gd name="connsiteX8" fmla="*/ 246765 w 701395"/>
              <a:gd name="connsiteY8" fmla="*/ 424427 h 532483"/>
              <a:gd name="connsiteX9" fmla="*/ 91701 w 701395"/>
              <a:gd name="connsiteY9" fmla="*/ 297103 h 532483"/>
              <a:gd name="connsiteX10" fmla="*/ 85241 w 701395"/>
              <a:gd name="connsiteY10" fmla="*/ 290023 h 532483"/>
              <a:gd name="connsiteX11" fmla="*/ 13331 w 701395"/>
              <a:gd name="connsiteY11" fmla="*/ 382054 h 532483"/>
              <a:gd name="connsiteX12" fmla="*/ 0 w 701395"/>
              <a:gd name="connsiteY12" fmla="*/ 54244 h 532483"/>
              <a:gd name="connsiteX13" fmla="*/ 311854 w 701395"/>
              <a:gd name="connsiteY13" fmla="*/ 0 h 532483"/>
              <a:gd name="connsiteX14" fmla="*/ 251563 w 701395"/>
              <a:gd name="connsiteY14" fmla="*/ 77161 h 532483"/>
              <a:gd name="connsiteX15" fmla="*/ 260925 w 701395"/>
              <a:gd name="connsiteY15" fmla="*/ 90779 h 532483"/>
              <a:gd name="connsiteX16" fmla="*/ 293349 w 701395"/>
              <a:gd name="connsiteY16" fmla="*/ 132522 h 532483"/>
              <a:gd name="connsiteX17" fmla="*/ 309886 w 701395"/>
              <a:gd name="connsiteY17" fmla="*/ 153262 h 532483"/>
              <a:gd name="connsiteX18" fmla="*/ 366906 w 701395"/>
              <a:gd name="connsiteY18" fmla="*/ 216404 h 532483"/>
              <a:gd name="connsiteX19" fmla="*/ 419570 w 701395"/>
              <a:gd name="connsiteY19" fmla="*/ 267333 h 532483"/>
              <a:gd name="connsiteX20" fmla="*/ 436145 w 701395"/>
              <a:gd name="connsiteY20" fmla="*/ 281907 h 532483"/>
              <a:gd name="connsiteX21" fmla="*/ 461638 w 701395"/>
              <a:gd name="connsiteY21" fmla="*/ 303476 h 532483"/>
              <a:gd name="connsiteX22" fmla="*/ 469694 w 701395"/>
              <a:gd name="connsiteY22" fmla="*/ 310443 h 532483"/>
              <a:gd name="connsiteX23" fmla="*/ 490411 w 701395"/>
              <a:gd name="connsiteY23" fmla="*/ 326669 h 532483"/>
              <a:gd name="connsiteX24" fmla="*/ 506910 w 701395"/>
              <a:gd name="connsiteY24" fmla="*/ 338668 h 532483"/>
              <a:gd name="connsiteX25" fmla="*/ 518937 w 701395"/>
              <a:gd name="connsiteY25" fmla="*/ 347637 h 532483"/>
              <a:gd name="connsiteX26" fmla="*/ 540779 w 701395"/>
              <a:gd name="connsiteY26" fmla="*/ 362605 h 532483"/>
              <a:gd name="connsiteX27" fmla="*/ 559365 w 701395"/>
              <a:gd name="connsiteY27" fmla="*/ 373778 h 532483"/>
              <a:gd name="connsiteX28" fmla="*/ 569837 w 701395"/>
              <a:gd name="connsiteY28" fmla="*/ 380260 h 532483"/>
              <a:gd name="connsiteX29" fmla="*/ 589321 w 701395"/>
              <a:gd name="connsiteY29" fmla="*/ 391561 h 532483"/>
              <a:gd name="connsiteX30" fmla="*/ 688982 w 701395"/>
              <a:gd name="connsiteY30" fmla="*/ 422271 h 532483"/>
              <a:gd name="connsiteX31" fmla="*/ 701395 w 701395"/>
              <a:gd name="connsiteY31" fmla="*/ 420671 h 532483"/>
              <a:gd name="connsiteX32" fmla="*/ 699877 w 701395"/>
              <a:gd name="connsiteY32" fmla="*/ 428056 h 532483"/>
              <a:gd name="connsiteX33" fmla="*/ 683139 w 701395"/>
              <a:gd name="connsiteY33" fmla="*/ 464910 h 532483"/>
              <a:gd name="connsiteX34" fmla="*/ 578501 w 701395"/>
              <a:gd name="connsiteY34" fmla="*/ 528956 h 532483"/>
              <a:gd name="connsiteX35" fmla="*/ 549399 w 701395"/>
              <a:gd name="connsiteY35" fmla="*/ 532483 h 53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01395" h="532483">
                <a:moveTo>
                  <a:pt x="549399" y="532483"/>
                </a:moveTo>
                <a:cubicBezTo>
                  <a:pt x="509381" y="534932"/>
                  <a:pt x="464816" y="528370"/>
                  <a:pt x="419526" y="512818"/>
                </a:cubicBezTo>
                <a:lnTo>
                  <a:pt x="409776" y="508994"/>
                </a:lnTo>
                <a:lnTo>
                  <a:pt x="409711" y="509797"/>
                </a:lnTo>
                <a:lnTo>
                  <a:pt x="390378" y="501388"/>
                </a:lnTo>
                <a:lnTo>
                  <a:pt x="385483" y="499469"/>
                </a:lnTo>
                <a:lnTo>
                  <a:pt x="381832" y="497671"/>
                </a:lnTo>
                <a:lnTo>
                  <a:pt x="358549" y="487544"/>
                </a:lnTo>
                <a:cubicBezTo>
                  <a:pt x="321254" y="469755"/>
                  <a:pt x="283741" y="448692"/>
                  <a:pt x="246765" y="424427"/>
                </a:cubicBezTo>
                <a:cubicBezTo>
                  <a:pt x="187602" y="385601"/>
                  <a:pt x="135414" y="342251"/>
                  <a:pt x="91701" y="297103"/>
                </a:cubicBezTo>
                <a:lnTo>
                  <a:pt x="85241" y="290023"/>
                </a:lnTo>
                <a:lnTo>
                  <a:pt x="13331" y="382054"/>
                </a:lnTo>
                <a:lnTo>
                  <a:pt x="0" y="54244"/>
                </a:lnTo>
                <a:lnTo>
                  <a:pt x="311854" y="0"/>
                </a:lnTo>
                <a:lnTo>
                  <a:pt x="251563" y="77161"/>
                </a:lnTo>
                <a:lnTo>
                  <a:pt x="260925" y="90779"/>
                </a:lnTo>
                <a:lnTo>
                  <a:pt x="293349" y="132522"/>
                </a:lnTo>
                <a:lnTo>
                  <a:pt x="309886" y="153262"/>
                </a:lnTo>
                <a:lnTo>
                  <a:pt x="366906" y="216404"/>
                </a:lnTo>
                <a:lnTo>
                  <a:pt x="419570" y="267333"/>
                </a:lnTo>
                <a:lnTo>
                  <a:pt x="436145" y="281907"/>
                </a:lnTo>
                <a:lnTo>
                  <a:pt x="461638" y="303476"/>
                </a:lnTo>
                <a:lnTo>
                  <a:pt x="469694" y="310443"/>
                </a:lnTo>
                <a:lnTo>
                  <a:pt x="490411" y="326669"/>
                </a:lnTo>
                <a:lnTo>
                  <a:pt x="506910" y="338668"/>
                </a:lnTo>
                <a:lnTo>
                  <a:pt x="518937" y="347637"/>
                </a:lnTo>
                <a:lnTo>
                  <a:pt x="540779" y="362605"/>
                </a:lnTo>
                <a:lnTo>
                  <a:pt x="559365" y="373778"/>
                </a:lnTo>
                <a:lnTo>
                  <a:pt x="569837" y="380260"/>
                </a:lnTo>
                <a:lnTo>
                  <a:pt x="589321" y="391561"/>
                </a:lnTo>
                <a:cubicBezTo>
                  <a:pt x="628703" y="412126"/>
                  <a:pt x="663087" y="422979"/>
                  <a:pt x="688982" y="422271"/>
                </a:cubicBezTo>
                <a:lnTo>
                  <a:pt x="701395" y="420671"/>
                </a:lnTo>
                <a:lnTo>
                  <a:pt x="699877" y="428056"/>
                </a:lnTo>
                <a:cubicBezTo>
                  <a:pt x="696202" y="441096"/>
                  <a:pt x="690656" y="453456"/>
                  <a:pt x="683139" y="464910"/>
                </a:cubicBezTo>
                <a:cubicBezTo>
                  <a:pt x="660590" y="499272"/>
                  <a:pt x="623508" y="520607"/>
                  <a:pt x="578501" y="528956"/>
                </a:cubicBezTo>
                <a:cubicBezTo>
                  <a:pt x="569123" y="530696"/>
                  <a:pt x="559405" y="531871"/>
                  <a:pt x="549399" y="532483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4462" y="4539811"/>
            <a:ext cx="714095" cy="545183"/>
          </a:xfrm>
          <a:custGeom>
            <a:avLst/>
            <a:gdLst>
              <a:gd name="connsiteX0" fmla="*/ 555749 w 714095"/>
              <a:gd name="connsiteY0" fmla="*/ 538833 h 545183"/>
              <a:gd name="connsiteX1" fmla="*/ 425875 w 714095"/>
              <a:gd name="connsiteY1" fmla="*/ 519168 h 545183"/>
              <a:gd name="connsiteX2" fmla="*/ 416124 w 714095"/>
              <a:gd name="connsiteY2" fmla="*/ 515344 h 545183"/>
              <a:gd name="connsiteX3" fmla="*/ 416060 w 714095"/>
              <a:gd name="connsiteY3" fmla="*/ 516147 h 545183"/>
              <a:gd name="connsiteX4" fmla="*/ 396726 w 714095"/>
              <a:gd name="connsiteY4" fmla="*/ 507738 h 545183"/>
              <a:gd name="connsiteX5" fmla="*/ 391833 w 714095"/>
              <a:gd name="connsiteY5" fmla="*/ 505819 h 545183"/>
              <a:gd name="connsiteX6" fmla="*/ 388180 w 714095"/>
              <a:gd name="connsiteY6" fmla="*/ 504021 h 545183"/>
              <a:gd name="connsiteX7" fmla="*/ 364898 w 714095"/>
              <a:gd name="connsiteY7" fmla="*/ 493894 h 545183"/>
              <a:gd name="connsiteX8" fmla="*/ 253113 w 714095"/>
              <a:gd name="connsiteY8" fmla="*/ 430777 h 545183"/>
              <a:gd name="connsiteX9" fmla="*/ 98051 w 714095"/>
              <a:gd name="connsiteY9" fmla="*/ 303453 h 545183"/>
              <a:gd name="connsiteX10" fmla="*/ 91590 w 714095"/>
              <a:gd name="connsiteY10" fmla="*/ 296373 h 545183"/>
              <a:gd name="connsiteX11" fmla="*/ 19680 w 714095"/>
              <a:gd name="connsiteY11" fmla="*/ 388404 h 545183"/>
              <a:gd name="connsiteX12" fmla="*/ 6350 w 714095"/>
              <a:gd name="connsiteY12" fmla="*/ 60594 h 545183"/>
              <a:gd name="connsiteX13" fmla="*/ 318204 w 714095"/>
              <a:gd name="connsiteY13" fmla="*/ 6350 h 545183"/>
              <a:gd name="connsiteX14" fmla="*/ 257912 w 714095"/>
              <a:gd name="connsiteY14" fmla="*/ 83511 h 545183"/>
              <a:gd name="connsiteX15" fmla="*/ 267274 w 714095"/>
              <a:gd name="connsiteY15" fmla="*/ 97129 h 545183"/>
              <a:gd name="connsiteX16" fmla="*/ 299699 w 714095"/>
              <a:gd name="connsiteY16" fmla="*/ 138871 h 545183"/>
              <a:gd name="connsiteX17" fmla="*/ 316235 w 714095"/>
              <a:gd name="connsiteY17" fmla="*/ 159611 h 545183"/>
              <a:gd name="connsiteX18" fmla="*/ 373255 w 714095"/>
              <a:gd name="connsiteY18" fmla="*/ 222753 h 545183"/>
              <a:gd name="connsiteX19" fmla="*/ 425919 w 714095"/>
              <a:gd name="connsiteY19" fmla="*/ 273683 h 545183"/>
              <a:gd name="connsiteX20" fmla="*/ 442493 w 714095"/>
              <a:gd name="connsiteY20" fmla="*/ 288257 h 545183"/>
              <a:gd name="connsiteX21" fmla="*/ 467988 w 714095"/>
              <a:gd name="connsiteY21" fmla="*/ 309826 h 545183"/>
              <a:gd name="connsiteX22" fmla="*/ 476044 w 714095"/>
              <a:gd name="connsiteY22" fmla="*/ 316794 h 545183"/>
              <a:gd name="connsiteX23" fmla="*/ 496761 w 714095"/>
              <a:gd name="connsiteY23" fmla="*/ 333018 h 545183"/>
              <a:gd name="connsiteX24" fmla="*/ 513259 w 714095"/>
              <a:gd name="connsiteY24" fmla="*/ 345017 h 545183"/>
              <a:gd name="connsiteX25" fmla="*/ 525286 w 714095"/>
              <a:gd name="connsiteY25" fmla="*/ 353987 h 545183"/>
              <a:gd name="connsiteX26" fmla="*/ 547129 w 714095"/>
              <a:gd name="connsiteY26" fmla="*/ 368955 h 545183"/>
              <a:gd name="connsiteX27" fmla="*/ 565714 w 714095"/>
              <a:gd name="connsiteY27" fmla="*/ 380128 h 545183"/>
              <a:gd name="connsiteX28" fmla="*/ 576186 w 714095"/>
              <a:gd name="connsiteY28" fmla="*/ 386610 h 545183"/>
              <a:gd name="connsiteX29" fmla="*/ 595671 w 714095"/>
              <a:gd name="connsiteY29" fmla="*/ 397911 h 545183"/>
              <a:gd name="connsiteX30" fmla="*/ 695332 w 714095"/>
              <a:gd name="connsiteY30" fmla="*/ 428620 h 545183"/>
              <a:gd name="connsiteX31" fmla="*/ 707745 w 714095"/>
              <a:gd name="connsiteY31" fmla="*/ 427020 h 545183"/>
              <a:gd name="connsiteX32" fmla="*/ 706227 w 714095"/>
              <a:gd name="connsiteY32" fmla="*/ 434405 h 545183"/>
              <a:gd name="connsiteX33" fmla="*/ 689489 w 714095"/>
              <a:gd name="connsiteY33" fmla="*/ 471259 h 545183"/>
              <a:gd name="connsiteX34" fmla="*/ 584850 w 714095"/>
              <a:gd name="connsiteY34" fmla="*/ 535306 h 545183"/>
              <a:gd name="connsiteX35" fmla="*/ 555749 w 714095"/>
              <a:gd name="connsiteY35" fmla="*/ 538833 h 545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14095" h="545183">
                <a:moveTo>
                  <a:pt x="555749" y="538833"/>
                </a:moveTo>
                <a:cubicBezTo>
                  <a:pt x="515730" y="541282"/>
                  <a:pt x="471165" y="534720"/>
                  <a:pt x="425875" y="519168"/>
                </a:cubicBezTo>
                <a:lnTo>
                  <a:pt x="416124" y="515344"/>
                </a:lnTo>
                <a:lnTo>
                  <a:pt x="416060" y="516147"/>
                </a:lnTo>
                <a:lnTo>
                  <a:pt x="396726" y="507738"/>
                </a:lnTo>
                <a:lnTo>
                  <a:pt x="391833" y="505819"/>
                </a:lnTo>
                <a:lnTo>
                  <a:pt x="388180" y="504021"/>
                </a:lnTo>
                <a:lnTo>
                  <a:pt x="364898" y="493894"/>
                </a:lnTo>
                <a:cubicBezTo>
                  <a:pt x="327603" y="476105"/>
                  <a:pt x="290089" y="455042"/>
                  <a:pt x="253113" y="430777"/>
                </a:cubicBezTo>
                <a:cubicBezTo>
                  <a:pt x="193951" y="391951"/>
                  <a:pt x="141764" y="348601"/>
                  <a:pt x="98051" y="303453"/>
                </a:cubicBezTo>
                <a:lnTo>
                  <a:pt x="91590" y="296373"/>
                </a:lnTo>
                <a:lnTo>
                  <a:pt x="19680" y="388404"/>
                </a:lnTo>
                <a:lnTo>
                  <a:pt x="6350" y="60594"/>
                </a:lnTo>
                <a:lnTo>
                  <a:pt x="318204" y="6350"/>
                </a:lnTo>
                <a:lnTo>
                  <a:pt x="257912" y="83511"/>
                </a:lnTo>
                <a:lnTo>
                  <a:pt x="267274" y="97129"/>
                </a:lnTo>
                <a:lnTo>
                  <a:pt x="299699" y="138871"/>
                </a:lnTo>
                <a:lnTo>
                  <a:pt x="316235" y="159611"/>
                </a:lnTo>
                <a:lnTo>
                  <a:pt x="373255" y="222753"/>
                </a:lnTo>
                <a:lnTo>
                  <a:pt x="425919" y="273683"/>
                </a:lnTo>
                <a:lnTo>
                  <a:pt x="442493" y="288257"/>
                </a:lnTo>
                <a:lnTo>
                  <a:pt x="467988" y="309826"/>
                </a:lnTo>
                <a:lnTo>
                  <a:pt x="476044" y="316794"/>
                </a:lnTo>
                <a:lnTo>
                  <a:pt x="496761" y="333018"/>
                </a:lnTo>
                <a:lnTo>
                  <a:pt x="513259" y="345017"/>
                </a:lnTo>
                <a:lnTo>
                  <a:pt x="525286" y="353987"/>
                </a:lnTo>
                <a:lnTo>
                  <a:pt x="547129" y="368955"/>
                </a:lnTo>
                <a:lnTo>
                  <a:pt x="565714" y="380128"/>
                </a:lnTo>
                <a:lnTo>
                  <a:pt x="576186" y="386610"/>
                </a:lnTo>
                <a:lnTo>
                  <a:pt x="595671" y="397911"/>
                </a:lnTo>
                <a:cubicBezTo>
                  <a:pt x="635053" y="418475"/>
                  <a:pt x="669436" y="429329"/>
                  <a:pt x="695332" y="428620"/>
                </a:cubicBezTo>
                <a:lnTo>
                  <a:pt x="707745" y="427020"/>
                </a:lnTo>
                <a:lnTo>
                  <a:pt x="706227" y="434405"/>
                </a:lnTo>
                <a:cubicBezTo>
                  <a:pt x="702552" y="447446"/>
                  <a:pt x="697005" y="459805"/>
                  <a:pt x="689489" y="471259"/>
                </a:cubicBezTo>
                <a:cubicBezTo>
                  <a:pt x="666939" y="505622"/>
                  <a:pt x="629857" y="526957"/>
                  <a:pt x="584850" y="535306"/>
                </a:cubicBezTo>
                <a:cubicBezTo>
                  <a:pt x="575473" y="537045"/>
                  <a:pt x="565753" y="538221"/>
                  <a:pt x="555749" y="53883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4281" y="4545258"/>
            <a:ext cx="329786" cy="460616"/>
          </a:xfrm>
          <a:custGeom>
            <a:avLst/>
            <a:gdLst>
              <a:gd name="connsiteX0" fmla="*/ 51442 w 329786"/>
              <a:gd name="connsiteY0" fmla="*/ 460136 h 460616"/>
              <a:gd name="connsiteX1" fmla="*/ 67715 w 329786"/>
              <a:gd name="connsiteY1" fmla="*/ 460616 h 460616"/>
              <a:gd name="connsiteX2" fmla="*/ 77404 w 329786"/>
              <a:gd name="connsiteY2" fmla="*/ 459022 h 460616"/>
              <a:gd name="connsiteX3" fmla="*/ 75943 w 329786"/>
              <a:gd name="connsiteY3" fmla="*/ 458552 h 460616"/>
              <a:gd name="connsiteX4" fmla="*/ 65296 w 329786"/>
              <a:gd name="connsiteY4" fmla="*/ 451035 h 460616"/>
              <a:gd name="connsiteX5" fmla="*/ 264302 w 329786"/>
              <a:gd name="connsiteY5" fmla="*/ 63222 h 460616"/>
              <a:gd name="connsiteX6" fmla="*/ 324280 w 329786"/>
              <a:gd name="connsiteY6" fmla="*/ 4726 h 460616"/>
              <a:gd name="connsiteX7" fmla="*/ 329786 w 329786"/>
              <a:gd name="connsiteY7" fmla="*/ 0 h 460616"/>
              <a:gd name="connsiteX8" fmla="*/ 326343 w 329786"/>
              <a:gd name="connsiteY8" fmla="*/ 1728 h 460616"/>
              <a:gd name="connsiteX9" fmla="*/ 173793 w 329786"/>
              <a:gd name="connsiteY9" fmla="*/ 117485 h 460616"/>
              <a:gd name="connsiteX10" fmla="*/ 14504 w 329786"/>
              <a:gd name="connsiteY10" fmla="*/ 443577 h 460616"/>
              <a:gd name="connsiteX11" fmla="*/ 51442 w 329786"/>
              <a:gd name="connsiteY11" fmla="*/ 460136 h 460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29786" h="460616">
                <a:moveTo>
                  <a:pt x="51442" y="460136"/>
                </a:moveTo>
                <a:cubicBezTo>
                  <a:pt x="56565" y="460703"/>
                  <a:pt x="61998" y="460859"/>
                  <a:pt x="67715" y="460616"/>
                </a:cubicBezTo>
                <a:lnTo>
                  <a:pt x="77404" y="459022"/>
                </a:lnTo>
                <a:lnTo>
                  <a:pt x="75943" y="458552"/>
                </a:lnTo>
                <a:cubicBezTo>
                  <a:pt x="71948" y="456594"/>
                  <a:pt x="68387" y="454094"/>
                  <a:pt x="65296" y="451035"/>
                </a:cubicBezTo>
                <a:cubicBezTo>
                  <a:pt x="15829" y="402088"/>
                  <a:pt x="104927" y="228457"/>
                  <a:pt x="264302" y="63222"/>
                </a:cubicBezTo>
                <a:cubicBezTo>
                  <a:pt x="284225" y="42569"/>
                  <a:pt x="304302" y="23022"/>
                  <a:pt x="324280" y="4726"/>
                </a:cubicBezTo>
                <a:lnTo>
                  <a:pt x="329786" y="0"/>
                </a:lnTo>
                <a:lnTo>
                  <a:pt x="326343" y="1728"/>
                </a:lnTo>
                <a:cubicBezTo>
                  <a:pt x="277657" y="29385"/>
                  <a:pt x="224797" y="68836"/>
                  <a:pt x="173793" y="117485"/>
                </a:cubicBezTo>
                <a:cubicBezTo>
                  <a:pt x="37780" y="247214"/>
                  <a:pt x="-33535" y="393210"/>
                  <a:pt x="14504" y="443577"/>
                </a:cubicBezTo>
                <a:cubicBezTo>
                  <a:pt x="23512" y="453021"/>
                  <a:pt x="36076" y="458431"/>
                  <a:pt x="51442" y="460136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5695" y="4540829"/>
            <a:ext cx="701395" cy="532483"/>
          </a:xfrm>
          <a:custGeom>
            <a:avLst/>
            <a:gdLst>
              <a:gd name="connsiteX0" fmla="*/ 151996 w 701395"/>
              <a:gd name="connsiteY0" fmla="*/ 532483 h 532483"/>
              <a:gd name="connsiteX1" fmla="*/ 281870 w 701395"/>
              <a:gd name="connsiteY1" fmla="*/ 512818 h 532483"/>
              <a:gd name="connsiteX2" fmla="*/ 291620 w 701395"/>
              <a:gd name="connsiteY2" fmla="*/ 508994 h 532483"/>
              <a:gd name="connsiteX3" fmla="*/ 291685 w 701395"/>
              <a:gd name="connsiteY3" fmla="*/ 509797 h 532483"/>
              <a:gd name="connsiteX4" fmla="*/ 311019 w 701395"/>
              <a:gd name="connsiteY4" fmla="*/ 501387 h 532483"/>
              <a:gd name="connsiteX5" fmla="*/ 315912 w 701395"/>
              <a:gd name="connsiteY5" fmla="*/ 499469 h 532483"/>
              <a:gd name="connsiteX6" fmla="*/ 319564 w 701395"/>
              <a:gd name="connsiteY6" fmla="*/ 497671 h 532483"/>
              <a:gd name="connsiteX7" fmla="*/ 342847 w 701395"/>
              <a:gd name="connsiteY7" fmla="*/ 487544 h 532483"/>
              <a:gd name="connsiteX8" fmla="*/ 454631 w 701395"/>
              <a:gd name="connsiteY8" fmla="*/ 424426 h 532483"/>
              <a:gd name="connsiteX9" fmla="*/ 609693 w 701395"/>
              <a:gd name="connsiteY9" fmla="*/ 297102 h 532483"/>
              <a:gd name="connsiteX10" fmla="*/ 616155 w 701395"/>
              <a:gd name="connsiteY10" fmla="*/ 290023 h 532483"/>
              <a:gd name="connsiteX11" fmla="*/ 688065 w 701395"/>
              <a:gd name="connsiteY11" fmla="*/ 382054 h 532483"/>
              <a:gd name="connsiteX12" fmla="*/ 701395 w 701395"/>
              <a:gd name="connsiteY12" fmla="*/ 54244 h 532483"/>
              <a:gd name="connsiteX13" fmla="*/ 389541 w 701395"/>
              <a:gd name="connsiteY13" fmla="*/ 0 h 532483"/>
              <a:gd name="connsiteX14" fmla="*/ 449832 w 701395"/>
              <a:gd name="connsiteY14" fmla="*/ 77161 h 532483"/>
              <a:gd name="connsiteX15" fmla="*/ 440470 w 701395"/>
              <a:gd name="connsiteY15" fmla="*/ 90779 h 532483"/>
              <a:gd name="connsiteX16" fmla="*/ 408045 w 701395"/>
              <a:gd name="connsiteY16" fmla="*/ 132520 h 532483"/>
              <a:gd name="connsiteX17" fmla="*/ 391510 w 701395"/>
              <a:gd name="connsiteY17" fmla="*/ 153261 h 532483"/>
              <a:gd name="connsiteX18" fmla="*/ 334490 w 701395"/>
              <a:gd name="connsiteY18" fmla="*/ 216403 h 532483"/>
              <a:gd name="connsiteX19" fmla="*/ 281826 w 701395"/>
              <a:gd name="connsiteY19" fmla="*/ 267332 h 532483"/>
              <a:gd name="connsiteX20" fmla="*/ 265252 w 701395"/>
              <a:gd name="connsiteY20" fmla="*/ 281907 h 532483"/>
              <a:gd name="connsiteX21" fmla="*/ 239756 w 701395"/>
              <a:gd name="connsiteY21" fmla="*/ 303475 h 532483"/>
              <a:gd name="connsiteX22" fmla="*/ 231701 w 701395"/>
              <a:gd name="connsiteY22" fmla="*/ 310443 h 532483"/>
              <a:gd name="connsiteX23" fmla="*/ 210983 w 701395"/>
              <a:gd name="connsiteY23" fmla="*/ 326668 h 532483"/>
              <a:gd name="connsiteX24" fmla="*/ 194486 w 701395"/>
              <a:gd name="connsiteY24" fmla="*/ 338667 h 532483"/>
              <a:gd name="connsiteX25" fmla="*/ 182458 w 701395"/>
              <a:gd name="connsiteY25" fmla="*/ 347637 h 532483"/>
              <a:gd name="connsiteX26" fmla="*/ 160615 w 701395"/>
              <a:gd name="connsiteY26" fmla="*/ 362605 h 532483"/>
              <a:gd name="connsiteX27" fmla="*/ 142030 w 701395"/>
              <a:gd name="connsiteY27" fmla="*/ 373777 h 532483"/>
              <a:gd name="connsiteX28" fmla="*/ 131559 w 701395"/>
              <a:gd name="connsiteY28" fmla="*/ 380260 h 532483"/>
              <a:gd name="connsiteX29" fmla="*/ 112074 w 701395"/>
              <a:gd name="connsiteY29" fmla="*/ 391561 h 532483"/>
              <a:gd name="connsiteX30" fmla="*/ 12412 w 701395"/>
              <a:gd name="connsiteY30" fmla="*/ 422269 h 532483"/>
              <a:gd name="connsiteX31" fmla="*/ 0 w 701395"/>
              <a:gd name="connsiteY31" fmla="*/ 420669 h 532483"/>
              <a:gd name="connsiteX32" fmla="*/ 1518 w 701395"/>
              <a:gd name="connsiteY32" fmla="*/ 428054 h 532483"/>
              <a:gd name="connsiteX33" fmla="*/ 18256 w 701395"/>
              <a:gd name="connsiteY33" fmla="*/ 464908 h 532483"/>
              <a:gd name="connsiteX34" fmla="*/ 122895 w 701395"/>
              <a:gd name="connsiteY34" fmla="*/ 528956 h 532483"/>
              <a:gd name="connsiteX35" fmla="*/ 151996 w 701395"/>
              <a:gd name="connsiteY35" fmla="*/ 532483 h 532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701395" h="532483">
                <a:moveTo>
                  <a:pt x="151996" y="532483"/>
                </a:moveTo>
                <a:cubicBezTo>
                  <a:pt x="192015" y="534932"/>
                  <a:pt x="236580" y="528369"/>
                  <a:pt x="281870" y="512818"/>
                </a:cubicBezTo>
                <a:lnTo>
                  <a:pt x="291620" y="508994"/>
                </a:lnTo>
                <a:lnTo>
                  <a:pt x="291685" y="509797"/>
                </a:lnTo>
                <a:lnTo>
                  <a:pt x="311019" y="501387"/>
                </a:lnTo>
                <a:lnTo>
                  <a:pt x="315912" y="499469"/>
                </a:lnTo>
                <a:lnTo>
                  <a:pt x="319564" y="497671"/>
                </a:lnTo>
                <a:lnTo>
                  <a:pt x="342847" y="487544"/>
                </a:lnTo>
                <a:cubicBezTo>
                  <a:pt x="380141" y="469755"/>
                  <a:pt x="417655" y="448692"/>
                  <a:pt x="454631" y="424426"/>
                </a:cubicBezTo>
                <a:cubicBezTo>
                  <a:pt x="513793" y="385601"/>
                  <a:pt x="565980" y="342251"/>
                  <a:pt x="609693" y="297102"/>
                </a:cubicBezTo>
                <a:lnTo>
                  <a:pt x="616155" y="290023"/>
                </a:lnTo>
                <a:lnTo>
                  <a:pt x="688065" y="382054"/>
                </a:lnTo>
                <a:lnTo>
                  <a:pt x="701395" y="54244"/>
                </a:lnTo>
                <a:lnTo>
                  <a:pt x="389541" y="0"/>
                </a:lnTo>
                <a:lnTo>
                  <a:pt x="449832" y="77161"/>
                </a:lnTo>
                <a:lnTo>
                  <a:pt x="440470" y="90779"/>
                </a:lnTo>
                <a:lnTo>
                  <a:pt x="408045" y="132520"/>
                </a:lnTo>
                <a:lnTo>
                  <a:pt x="391510" y="153261"/>
                </a:lnTo>
                <a:lnTo>
                  <a:pt x="334490" y="216403"/>
                </a:lnTo>
                <a:lnTo>
                  <a:pt x="281826" y="267332"/>
                </a:lnTo>
                <a:lnTo>
                  <a:pt x="265252" y="281907"/>
                </a:lnTo>
                <a:lnTo>
                  <a:pt x="239756" y="303475"/>
                </a:lnTo>
                <a:lnTo>
                  <a:pt x="231701" y="310443"/>
                </a:lnTo>
                <a:lnTo>
                  <a:pt x="210983" y="326668"/>
                </a:lnTo>
                <a:lnTo>
                  <a:pt x="194486" y="338667"/>
                </a:lnTo>
                <a:lnTo>
                  <a:pt x="182458" y="347637"/>
                </a:lnTo>
                <a:lnTo>
                  <a:pt x="160615" y="362605"/>
                </a:lnTo>
                <a:lnTo>
                  <a:pt x="142030" y="373777"/>
                </a:lnTo>
                <a:lnTo>
                  <a:pt x="131559" y="380260"/>
                </a:lnTo>
                <a:lnTo>
                  <a:pt x="112074" y="391561"/>
                </a:lnTo>
                <a:cubicBezTo>
                  <a:pt x="72692" y="412125"/>
                  <a:pt x="38309" y="422979"/>
                  <a:pt x="12412" y="422269"/>
                </a:cubicBezTo>
                <a:lnTo>
                  <a:pt x="0" y="420669"/>
                </a:lnTo>
                <a:lnTo>
                  <a:pt x="1518" y="428054"/>
                </a:lnTo>
                <a:cubicBezTo>
                  <a:pt x="5193" y="441096"/>
                  <a:pt x="10738" y="453454"/>
                  <a:pt x="18256" y="464908"/>
                </a:cubicBezTo>
                <a:cubicBezTo>
                  <a:pt x="40806" y="499271"/>
                  <a:pt x="77887" y="520607"/>
                  <a:pt x="122895" y="528956"/>
                </a:cubicBezTo>
                <a:cubicBezTo>
                  <a:pt x="132271" y="530695"/>
                  <a:pt x="141992" y="531871"/>
                  <a:pt x="151996" y="53248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467100" y="215900"/>
            <a:ext cx="53213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异步日志与无锁队列实现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3302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同步的日志是应用的重要堵塞根源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2400300"/>
            <a:ext cx="57404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1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Logback异步日志的差劲实现  </a:t>
            </a:r>
          </a:p>
          <a:p>
            <a:pPr>
              <a:lnSpc>
                <a:spcPts val="2700"/>
              </a:lnSpc>
              <a:tabLst>
                <a:tab pos="381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使用ArrayBlockingQueue，每次插入前都询问Queue剩余容量  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旧版只使用了堵塞的queue.put()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Log4j2的三种无锁队列选择  </a:t>
            </a:r>
          </a:p>
          <a:p>
            <a:pPr>
              <a:lnSpc>
                <a:spcPts val="2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JCToolsQueue  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DistruptorQueue  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LinkedTransferList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85100" y="2362200"/>
            <a:ext cx="3594100" cy="280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JCTools</a:t>
            </a:r>
          </a:p>
          <a:p>
            <a:pPr>
              <a:lnSpc>
                <a:spcPts val="28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SPSC  ：    单生产者单消费者队列  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MPSC：    多生产者单消费者队列  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SPMC：    单生产者多消费者队列  </a:t>
            </a:r>
          </a:p>
          <a:p>
            <a:pPr>
              <a:lnSpc>
                <a:spcPts val="19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6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6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MPMC：  多生产者多消费者队列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5400" algn="l"/>
                <a:tab pos="381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Distruptor</a:t>
            </a:r>
          </a:p>
          <a:p>
            <a:pPr>
              <a:lnSpc>
                <a:spcPts val="33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并发框架Disruptor译文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by  方腾飞 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07552" y="4195233"/>
            <a:ext cx="5547380" cy="1490134"/>
          </a:xfrm>
          <a:custGeom>
            <a:avLst/>
            <a:gdLst>
              <a:gd name="connsiteX0" fmla="*/ 0 w 5547380"/>
              <a:gd name="connsiteY0" fmla="*/ 22887 h 1490134"/>
              <a:gd name="connsiteX1" fmla="*/ 22889 w 5547380"/>
              <a:gd name="connsiteY1" fmla="*/ 0 h 1490134"/>
              <a:gd name="connsiteX2" fmla="*/ 5524492 w 5547380"/>
              <a:gd name="connsiteY2" fmla="*/ 0 h 1490134"/>
              <a:gd name="connsiteX3" fmla="*/ 5547380 w 5547380"/>
              <a:gd name="connsiteY3" fmla="*/ 22887 h 1490134"/>
              <a:gd name="connsiteX4" fmla="*/ 5547380 w 5547380"/>
              <a:gd name="connsiteY4" fmla="*/ 1467246 h 1490134"/>
              <a:gd name="connsiteX5" fmla="*/ 5524492 w 5547380"/>
              <a:gd name="connsiteY5" fmla="*/ 1490134 h 1490134"/>
              <a:gd name="connsiteX6" fmla="*/ 22889 w 5547380"/>
              <a:gd name="connsiteY6" fmla="*/ 1490134 h 1490134"/>
              <a:gd name="connsiteX7" fmla="*/ 0 w 5547380"/>
              <a:gd name="connsiteY7" fmla="*/ 1467246 h 1490134"/>
              <a:gd name="connsiteX8" fmla="*/ 0 w 5547380"/>
              <a:gd name="connsiteY8" fmla="*/ 22887 h 1490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547380" h="1490134">
                <a:moveTo>
                  <a:pt x="0" y="22887"/>
                </a:moveTo>
                <a:cubicBezTo>
                  <a:pt x="0" y="10247"/>
                  <a:pt x="10247" y="0"/>
                  <a:pt x="22889" y="0"/>
                </a:cubicBezTo>
                <a:lnTo>
                  <a:pt x="5524492" y="0"/>
                </a:lnTo>
                <a:cubicBezTo>
                  <a:pt x="5537132" y="0"/>
                  <a:pt x="5547380" y="10247"/>
                  <a:pt x="5547380" y="22887"/>
                </a:cubicBezTo>
                <a:lnTo>
                  <a:pt x="5547380" y="1467246"/>
                </a:lnTo>
                <a:cubicBezTo>
                  <a:pt x="5547380" y="1479887"/>
                  <a:pt x="5537132" y="1490134"/>
                  <a:pt x="5524492" y="1490134"/>
                </a:cubicBezTo>
                <a:lnTo>
                  <a:pt x="22889" y="1490134"/>
                </a:lnTo>
                <a:cubicBezTo>
                  <a:pt x="10247" y="1490134"/>
                  <a:pt x="0" y="1479887"/>
                  <a:pt x="0" y="1467246"/>
                </a:cubicBezTo>
                <a:lnTo>
                  <a:pt x="0" y="22887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7466" y="2182585"/>
            <a:ext cx="5503331" cy="1102480"/>
          </a:xfrm>
          <a:custGeom>
            <a:avLst/>
            <a:gdLst>
              <a:gd name="connsiteX0" fmla="*/ 0 w 5503331"/>
              <a:gd name="connsiteY0" fmla="*/ 16934 h 1102480"/>
              <a:gd name="connsiteX1" fmla="*/ 16934 w 5503331"/>
              <a:gd name="connsiteY1" fmla="*/ 0 h 1102480"/>
              <a:gd name="connsiteX2" fmla="*/ 5486397 w 5503331"/>
              <a:gd name="connsiteY2" fmla="*/ 0 h 1102480"/>
              <a:gd name="connsiteX3" fmla="*/ 5503331 w 5503331"/>
              <a:gd name="connsiteY3" fmla="*/ 16934 h 1102480"/>
              <a:gd name="connsiteX4" fmla="*/ 5503331 w 5503331"/>
              <a:gd name="connsiteY4" fmla="*/ 1085547 h 1102480"/>
              <a:gd name="connsiteX5" fmla="*/ 5486397 w 5503331"/>
              <a:gd name="connsiteY5" fmla="*/ 1102480 h 1102480"/>
              <a:gd name="connsiteX6" fmla="*/ 16934 w 5503331"/>
              <a:gd name="connsiteY6" fmla="*/ 1102480 h 1102480"/>
              <a:gd name="connsiteX7" fmla="*/ 0 w 5503331"/>
              <a:gd name="connsiteY7" fmla="*/ 1085547 h 1102480"/>
              <a:gd name="connsiteX8" fmla="*/ 0 w 5503331"/>
              <a:gd name="connsiteY8" fmla="*/ 16934 h 1102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503331" h="1102480">
                <a:moveTo>
                  <a:pt x="0" y="16934"/>
                </a:moveTo>
                <a:cubicBezTo>
                  <a:pt x="0" y="7581"/>
                  <a:pt x="7581" y="0"/>
                  <a:pt x="16934" y="0"/>
                </a:cubicBezTo>
                <a:lnTo>
                  <a:pt x="5486397" y="0"/>
                </a:lnTo>
                <a:cubicBezTo>
                  <a:pt x="5495751" y="0"/>
                  <a:pt x="5503331" y="7581"/>
                  <a:pt x="5503331" y="16934"/>
                </a:cubicBezTo>
                <a:lnTo>
                  <a:pt x="5503331" y="1085547"/>
                </a:lnTo>
                <a:cubicBezTo>
                  <a:pt x="5503331" y="1094898"/>
                  <a:pt x="5495751" y="1102480"/>
                  <a:pt x="5486397" y="1102480"/>
                </a:cubicBezTo>
                <a:lnTo>
                  <a:pt x="16934" y="1102480"/>
                </a:lnTo>
                <a:cubicBezTo>
                  <a:pt x="7581" y="1102480"/>
                  <a:pt x="0" y="1094898"/>
                  <a:pt x="0" y="1085547"/>
                </a:cubicBezTo>
                <a:lnTo>
                  <a:pt x="0" y="16934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2146300"/>
            <a:ext cx="5651500" cy="124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7300" y="4165600"/>
            <a:ext cx="5689600" cy="162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445000" y="215900"/>
            <a:ext cx="4203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并发的其它话题（1）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638300"/>
            <a:ext cx="3225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ThreadLocal的代价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3619500"/>
            <a:ext cx="2387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volatile的代价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298700"/>
            <a:ext cx="3619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没有魔术，开放地址法的HashMap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68400" y="2844800"/>
            <a:ext cx="5029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Netty的  FastThreadLocal,  index原子自增的数组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4381500"/>
            <a:ext cx="3073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Happen  Before，保证可见性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4927600"/>
            <a:ext cx="4178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每次访问比同步块开销小，但也不可忽视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5194300"/>
            <a:ext cx="5092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可存到临时变量使用，直到可见性时才再次访问它  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445000" y="215900"/>
            <a:ext cx="4203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并发的其它话题（2）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159000"/>
            <a:ext cx="6997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ForkJoinPool的其他优势:  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每线程独立任务队列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683000"/>
            <a:ext cx="7340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Quasar  纤程：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线程遇到阻塞时，主动去做其他事情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755900"/>
            <a:ext cx="6235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Netty的EventLoop，  同样由一组大小为1的线程池组成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4267200"/>
            <a:ext cx="2959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Java中的纤程库  -  Quasar</a:t>
            </a:r>
            <a:r>
              <a:rPr lang="en-US" altLang="zh-CN" sz="2000" u="sng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9551" y="2165653"/>
            <a:ext cx="8155114" cy="843334"/>
          </a:xfrm>
          <a:custGeom>
            <a:avLst/>
            <a:gdLst>
              <a:gd name="connsiteX0" fmla="*/ 0 w 8155114"/>
              <a:gd name="connsiteY0" fmla="*/ 12954 h 843334"/>
              <a:gd name="connsiteX1" fmla="*/ 12954 w 8155114"/>
              <a:gd name="connsiteY1" fmla="*/ 0 h 843334"/>
              <a:gd name="connsiteX2" fmla="*/ 8142159 w 8155114"/>
              <a:gd name="connsiteY2" fmla="*/ 0 h 843334"/>
              <a:gd name="connsiteX3" fmla="*/ 8155114 w 8155114"/>
              <a:gd name="connsiteY3" fmla="*/ 12954 h 843334"/>
              <a:gd name="connsiteX4" fmla="*/ 8155114 w 8155114"/>
              <a:gd name="connsiteY4" fmla="*/ 830380 h 843334"/>
              <a:gd name="connsiteX5" fmla="*/ 8142159 w 8155114"/>
              <a:gd name="connsiteY5" fmla="*/ 843334 h 843334"/>
              <a:gd name="connsiteX6" fmla="*/ 12954 w 8155114"/>
              <a:gd name="connsiteY6" fmla="*/ 843334 h 843334"/>
              <a:gd name="connsiteX7" fmla="*/ 0 w 8155114"/>
              <a:gd name="connsiteY7" fmla="*/ 830380 h 843334"/>
              <a:gd name="connsiteX8" fmla="*/ 0 w 8155114"/>
              <a:gd name="connsiteY8" fmla="*/ 12954 h 843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155114" h="843334">
                <a:moveTo>
                  <a:pt x="0" y="12954"/>
                </a:moveTo>
                <a:cubicBezTo>
                  <a:pt x="0" y="5800"/>
                  <a:pt x="5800" y="0"/>
                  <a:pt x="12954" y="0"/>
                </a:cubicBezTo>
                <a:lnTo>
                  <a:pt x="8142159" y="0"/>
                </a:lnTo>
                <a:cubicBezTo>
                  <a:pt x="8149314" y="0"/>
                  <a:pt x="8155114" y="5800"/>
                  <a:pt x="8155114" y="12954"/>
                </a:cubicBezTo>
                <a:lnTo>
                  <a:pt x="8155114" y="830380"/>
                </a:lnTo>
                <a:cubicBezTo>
                  <a:pt x="8155114" y="837535"/>
                  <a:pt x="8149314" y="843334"/>
                  <a:pt x="8142159" y="843334"/>
                </a:cubicBezTo>
                <a:lnTo>
                  <a:pt x="12954" y="843334"/>
                </a:lnTo>
                <a:cubicBezTo>
                  <a:pt x="5800" y="843334"/>
                  <a:pt x="0" y="837535"/>
                  <a:pt x="0" y="830380"/>
                </a:cubicBezTo>
                <a:lnTo>
                  <a:pt x="0" y="12954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9548" y="3857548"/>
            <a:ext cx="7528983" cy="887793"/>
          </a:xfrm>
          <a:custGeom>
            <a:avLst/>
            <a:gdLst>
              <a:gd name="connsiteX0" fmla="*/ 0 w 7528983"/>
              <a:gd name="connsiteY0" fmla="*/ 13637 h 887793"/>
              <a:gd name="connsiteX1" fmla="*/ 13637 w 7528983"/>
              <a:gd name="connsiteY1" fmla="*/ 0 h 887793"/>
              <a:gd name="connsiteX2" fmla="*/ 7515345 w 7528983"/>
              <a:gd name="connsiteY2" fmla="*/ 0 h 887793"/>
              <a:gd name="connsiteX3" fmla="*/ 7528982 w 7528983"/>
              <a:gd name="connsiteY3" fmla="*/ 13637 h 887793"/>
              <a:gd name="connsiteX4" fmla="*/ 7528982 w 7528983"/>
              <a:gd name="connsiteY4" fmla="*/ 874156 h 887793"/>
              <a:gd name="connsiteX5" fmla="*/ 7515345 w 7528983"/>
              <a:gd name="connsiteY5" fmla="*/ 887793 h 887793"/>
              <a:gd name="connsiteX6" fmla="*/ 13637 w 7528983"/>
              <a:gd name="connsiteY6" fmla="*/ 887793 h 887793"/>
              <a:gd name="connsiteX7" fmla="*/ 0 w 7528983"/>
              <a:gd name="connsiteY7" fmla="*/ 874156 h 887793"/>
              <a:gd name="connsiteX8" fmla="*/ 0 w 7528983"/>
              <a:gd name="connsiteY8" fmla="*/ 13637 h 887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28983" h="887793">
                <a:moveTo>
                  <a:pt x="0" y="13637"/>
                </a:moveTo>
                <a:cubicBezTo>
                  <a:pt x="0" y="6106"/>
                  <a:pt x="6105" y="0"/>
                  <a:pt x="13637" y="0"/>
                </a:cubicBezTo>
                <a:lnTo>
                  <a:pt x="7515345" y="0"/>
                </a:lnTo>
                <a:cubicBezTo>
                  <a:pt x="7522877" y="0"/>
                  <a:pt x="7528982" y="6106"/>
                  <a:pt x="7528982" y="13637"/>
                </a:cubicBezTo>
                <a:lnTo>
                  <a:pt x="7528982" y="874156"/>
                </a:lnTo>
                <a:cubicBezTo>
                  <a:pt x="7528982" y="881687"/>
                  <a:pt x="7522877" y="887793"/>
                  <a:pt x="7515345" y="887793"/>
                </a:cubicBezTo>
                <a:lnTo>
                  <a:pt x="13637" y="887793"/>
                </a:lnTo>
                <a:cubicBezTo>
                  <a:pt x="6105" y="887793"/>
                  <a:pt x="0" y="881687"/>
                  <a:pt x="0" y="874156"/>
                </a:cubicBezTo>
                <a:lnTo>
                  <a:pt x="0" y="13637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4187" y="5561623"/>
            <a:ext cx="7041278" cy="834942"/>
          </a:xfrm>
          <a:custGeom>
            <a:avLst/>
            <a:gdLst>
              <a:gd name="connsiteX0" fmla="*/ 0 w 7041278"/>
              <a:gd name="connsiteY0" fmla="*/ 12825 h 834942"/>
              <a:gd name="connsiteX1" fmla="*/ 12825 w 7041278"/>
              <a:gd name="connsiteY1" fmla="*/ 0 h 834942"/>
              <a:gd name="connsiteX2" fmla="*/ 7028452 w 7041278"/>
              <a:gd name="connsiteY2" fmla="*/ 0 h 834942"/>
              <a:gd name="connsiteX3" fmla="*/ 7041279 w 7041278"/>
              <a:gd name="connsiteY3" fmla="*/ 12825 h 834942"/>
              <a:gd name="connsiteX4" fmla="*/ 7041279 w 7041278"/>
              <a:gd name="connsiteY4" fmla="*/ 822117 h 834942"/>
              <a:gd name="connsiteX5" fmla="*/ 7028452 w 7041278"/>
              <a:gd name="connsiteY5" fmla="*/ 834942 h 834942"/>
              <a:gd name="connsiteX6" fmla="*/ 12825 w 7041278"/>
              <a:gd name="connsiteY6" fmla="*/ 834942 h 834942"/>
              <a:gd name="connsiteX7" fmla="*/ 0 w 7041278"/>
              <a:gd name="connsiteY7" fmla="*/ 822117 h 834942"/>
              <a:gd name="connsiteX8" fmla="*/ 0 w 7041278"/>
              <a:gd name="connsiteY8" fmla="*/ 12825 h 834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041278" h="834942">
                <a:moveTo>
                  <a:pt x="0" y="12825"/>
                </a:moveTo>
                <a:cubicBezTo>
                  <a:pt x="0" y="5743"/>
                  <a:pt x="5741" y="0"/>
                  <a:pt x="12825" y="0"/>
                </a:cubicBezTo>
                <a:lnTo>
                  <a:pt x="7028452" y="0"/>
                </a:lnTo>
                <a:cubicBezTo>
                  <a:pt x="7035536" y="0"/>
                  <a:pt x="7041279" y="5743"/>
                  <a:pt x="7041279" y="12825"/>
                </a:cubicBezTo>
                <a:lnTo>
                  <a:pt x="7041279" y="822117"/>
                </a:lnTo>
                <a:cubicBezTo>
                  <a:pt x="7041279" y="829200"/>
                  <a:pt x="7035536" y="834942"/>
                  <a:pt x="7028452" y="834942"/>
                </a:cubicBezTo>
                <a:lnTo>
                  <a:pt x="12825" y="834942"/>
                </a:lnTo>
                <a:cubicBezTo>
                  <a:pt x="5741" y="834942"/>
                  <a:pt x="0" y="829200"/>
                  <a:pt x="0" y="822117"/>
                </a:cubicBezTo>
                <a:lnTo>
                  <a:pt x="0" y="12825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2133600"/>
            <a:ext cx="82931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9700" y="3822700"/>
            <a:ext cx="7670800" cy="1028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7700" y="5524500"/>
            <a:ext cx="7175500" cy="977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619500" y="215900"/>
            <a:ext cx="5016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性能优化的其它话题（1）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1714500"/>
            <a:ext cx="4775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JNI调用C代码会比Java快吗？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3365500"/>
            <a:ext cx="3302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匿名内部类会慢吗？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19400" y="3962400"/>
            <a:ext cx="3492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是否匿名，在字节码层面没有区别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19400" y="4394200"/>
            <a:ext cx="662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是否静态内部类，区别是函数调用时多一个this的参数，影响不大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24100" y="5067300"/>
            <a:ext cx="2235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反射会慢吗？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52800" y="5676900"/>
            <a:ext cx="69088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很多框架都使用了反射，不要每次重新反射获取Method，Property  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Dozer  vs  Apache  BeanUtils（very  slow）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286000"/>
            <a:ext cx="74803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写得好的Java代码JIT后，至少是和C代码一样快的，跨越JNI边界消耗更大  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JNI主要用于操作系统的特定函数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0266" y="2876265"/>
            <a:ext cx="5096933" cy="1458666"/>
          </a:xfrm>
          <a:custGeom>
            <a:avLst/>
            <a:gdLst>
              <a:gd name="connsiteX0" fmla="*/ 0 w 5096933"/>
              <a:gd name="connsiteY0" fmla="*/ 22405 h 1458666"/>
              <a:gd name="connsiteX1" fmla="*/ 22404 w 5096933"/>
              <a:gd name="connsiteY1" fmla="*/ 0 h 1458666"/>
              <a:gd name="connsiteX2" fmla="*/ 5074527 w 5096933"/>
              <a:gd name="connsiteY2" fmla="*/ 0 h 1458666"/>
              <a:gd name="connsiteX3" fmla="*/ 5096932 w 5096933"/>
              <a:gd name="connsiteY3" fmla="*/ 22405 h 1458666"/>
              <a:gd name="connsiteX4" fmla="*/ 5096932 w 5096933"/>
              <a:gd name="connsiteY4" fmla="*/ 1436260 h 1458666"/>
              <a:gd name="connsiteX5" fmla="*/ 5074527 w 5096933"/>
              <a:gd name="connsiteY5" fmla="*/ 1458666 h 1458666"/>
              <a:gd name="connsiteX6" fmla="*/ 22404 w 5096933"/>
              <a:gd name="connsiteY6" fmla="*/ 1458666 h 1458666"/>
              <a:gd name="connsiteX7" fmla="*/ 0 w 5096933"/>
              <a:gd name="connsiteY7" fmla="*/ 1436260 h 1458666"/>
              <a:gd name="connsiteX8" fmla="*/ 0 w 5096933"/>
              <a:gd name="connsiteY8" fmla="*/ 22405 h 14586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96933" h="1458666">
                <a:moveTo>
                  <a:pt x="0" y="22405"/>
                </a:moveTo>
                <a:cubicBezTo>
                  <a:pt x="0" y="10031"/>
                  <a:pt x="10031" y="0"/>
                  <a:pt x="22404" y="0"/>
                </a:cubicBezTo>
                <a:lnTo>
                  <a:pt x="5074527" y="0"/>
                </a:lnTo>
                <a:cubicBezTo>
                  <a:pt x="5086901" y="0"/>
                  <a:pt x="5096932" y="10031"/>
                  <a:pt x="5096932" y="22405"/>
                </a:cubicBezTo>
                <a:lnTo>
                  <a:pt x="5096932" y="1436260"/>
                </a:lnTo>
                <a:cubicBezTo>
                  <a:pt x="5096932" y="1448634"/>
                  <a:pt x="5086901" y="1458666"/>
                  <a:pt x="5074527" y="1458666"/>
                </a:cubicBezTo>
                <a:lnTo>
                  <a:pt x="22404" y="1458666"/>
                </a:lnTo>
                <a:cubicBezTo>
                  <a:pt x="10031" y="1458666"/>
                  <a:pt x="0" y="1448634"/>
                  <a:pt x="0" y="1436260"/>
                </a:cubicBezTo>
                <a:lnTo>
                  <a:pt x="0" y="22405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254" y="2876265"/>
            <a:ext cx="4752344" cy="1458666"/>
          </a:xfrm>
          <a:custGeom>
            <a:avLst/>
            <a:gdLst>
              <a:gd name="connsiteX0" fmla="*/ 0 w 4752344"/>
              <a:gd name="connsiteY0" fmla="*/ 22405 h 1458666"/>
              <a:gd name="connsiteX1" fmla="*/ 22404 w 4752344"/>
              <a:gd name="connsiteY1" fmla="*/ 0 h 1458666"/>
              <a:gd name="connsiteX2" fmla="*/ 4729938 w 4752344"/>
              <a:gd name="connsiteY2" fmla="*/ 0 h 1458666"/>
              <a:gd name="connsiteX3" fmla="*/ 4752343 w 4752344"/>
              <a:gd name="connsiteY3" fmla="*/ 22405 h 1458666"/>
              <a:gd name="connsiteX4" fmla="*/ 4752343 w 4752344"/>
              <a:gd name="connsiteY4" fmla="*/ 1436260 h 1458666"/>
              <a:gd name="connsiteX5" fmla="*/ 4729938 w 4752344"/>
              <a:gd name="connsiteY5" fmla="*/ 1458666 h 1458666"/>
              <a:gd name="connsiteX6" fmla="*/ 22404 w 4752344"/>
              <a:gd name="connsiteY6" fmla="*/ 1458666 h 1458666"/>
              <a:gd name="connsiteX7" fmla="*/ 0 w 4752344"/>
              <a:gd name="connsiteY7" fmla="*/ 1436260 h 1458666"/>
              <a:gd name="connsiteX8" fmla="*/ 0 w 4752344"/>
              <a:gd name="connsiteY8" fmla="*/ 22405 h 14586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752344" h="1458666">
                <a:moveTo>
                  <a:pt x="0" y="22405"/>
                </a:moveTo>
                <a:cubicBezTo>
                  <a:pt x="0" y="10031"/>
                  <a:pt x="10031" y="0"/>
                  <a:pt x="22404" y="0"/>
                </a:cubicBezTo>
                <a:lnTo>
                  <a:pt x="4729938" y="0"/>
                </a:lnTo>
                <a:cubicBezTo>
                  <a:pt x="4742313" y="0"/>
                  <a:pt x="4752343" y="10031"/>
                  <a:pt x="4752343" y="22405"/>
                </a:cubicBezTo>
                <a:lnTo>
                  <a:pt x="4752343" y="1436260"/>
                </a:lnTo>
                <a:cubicBezTo>
                  <a:pt x="4752343" y="1448634"/>
                  <a:pt x="4742313" y="1458666"/>
                  <a:pt x="4729938" y="1458666"/>
                </a:cubicBezTo>
                <a:lnTo>
                  <a:pt x="22404" y="1458666"/>
                </a:lnTo>
                <a:cubicBezTo>
                  <a:pt x="10031" y="1458666"/>
                  <a:pt x="0" y="1448634"/>
                  <a:pt x="0" y="1436260"/>
                </a:cubicBezTo>
                <a:lnTo>
                  <a:pt x="0" y="22405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255" y="5188934"/>
            <a:ext cx="4736872" cy="843334"/>
          </a:xfrm>
          <a:custGeom>
            <a:avLst/>
            <a:gdLst>
              <a:gd name="connsiteX0" fmla="*/ 0 w 4736872"/>
              <a:gd name="connsiteY0" fmla="*/ 12953 h 843334"/>
              <a:gd name="connsiteX1" fmla="*/ 12954 w 4736872"/>
              <a:gd name="connsiteY1" fmla="*/ 0 h 843334"/>
              <a:gd name="connsiteX2" fmla="*/ 4723919 w 4736872"/>
              <a:gd name="connsiteY2" fmla="*/ 0 h 843334"/>
              <a:gd name="connsiteX3" fmla="*/ 4736873 w 4736872"/>
              <a:gd name="connsiteY3" fmla="*/ 12953 h 843334"/>
              <a:gd name="connsiteX4" fmla="*/ 4736873 w 4736872"/>
              <a:gd name="connsiteY4" fmla="*/ 830380 h 843334"/>
              <a:gd name="connsiteX5" fmla="*/ 4723919 w 4736872"/>
              <a:gd name="connsiteY5" fmla="*/ 843334 h 843334"/>
              <a:gd name="connsiteX6" fmla="*/ 12954 w 4736872"/>
              <a:gd name="connsiteY6" fmla="*/ 843334 h 843334"/>
              <a:gd name="connsiteX7" fmla="*/ 0 w 4736872"/>
              <a:gd name="connsiteY7" fmla="*/ 830380 h 843334"/>
              <a:gd name="connsiteX8" fmla="*/ 0 w 4736872"/>
              <a:gd name="connsiteY8" fmla="*/ 12953 h 843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736872" h="843334">
                <a:moveTo>
                  <a:pt x="0" y="12953"/>
                </a:moveTo>
                <a:cubicBezTo>
                  <a:pt x="0" y="5798"/>
                  <a:pt x="5799" y="0"/>
                  <a:pt x="12954" y="0"/>
                </a:cubicBezTo>
                <a:lnTo>
                  <a:pt x="4723919" y="0"/>
                </a:lnTo>
                <a:cubicBezTo>
                  <a:pt x="4731074" y="0"/>
                  <a:pt x="4736873" y="5798"/>
                  <a:pt x="4736873" y="12953"/>
                </a:cubicBezTo>
                <a:lnTo>
                  <a:pt x="4736873" y="830380"/>
                </a:lnTo>
                <a:cubicBezTo>
                  <a:pt x="4736873" y="837534"/>
                  <a:pt x="4731074" y="843334"/>
                  <a:pt x="4723919" y="843334"/>
                </a:cubicBezTo>
                <a:lnTo>
                  <a:pt x="12954" y="843334"/>
                </a:lnTo>
                <a:cubicBezTo>
                  <a:pt x="5799" y="843334"/>
                  <a:pt x="0" y="837534"/>
                  <a:pt x="0" y="830380"/>
                </a:cubicBezTo>
                <a:lnTo>
                  <a:pt x="0" y="12953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81707" y="4239521"/>
            <a:ext cx="3962398" cy="12700"/>
          </a:xfrm>
          <a:custGeom>
            <a:avLst/>
            <a:gdLst>
              <a:gd name="connsiteX0" fmla="*/ 0 w 3962398"/>
              <a:gd name="connsiteY0" fmla="*/ 6350 h 12700"/>
              <a:gd name="connsiteX1" fmla="*/ 3962398 w 396239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62398" h="12700">
                <a:moveTo>
                  <a:pt x="0" y="6350"/>
                </a:moveTo>
                <a:lnTo>
                  <a:pt x="3962398" y="6350"/>
                </a:lnTo>
              </a:path>
            </a:pathLst>
          </a:custGeom>
          <a:ln w="127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2844800"/>
            <a:ext cx="4902200" cy="160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5156200"/>
            <a:ext cx="48768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8300" y="2844800"/>
            <a:ext cx="5245100" cy="1600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048500" y="3035300"/>
            <a:ext cx="4406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创建异常时，获取StackTrace的代价非常大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215900"/>
            <a:ext cx="5016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性能优化的其它话题（2）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676400"/>
            <a:ext cx="38862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字符串处理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5400" algn="l"/>
              </a:tabLst>
            </a:pPr>
            <a:r>
              <a:rPr lang="en-US" altLang="zh-CN" sz="23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  很多操作的消耗都很大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format(),  split(),  indexOf(),  replace()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</a:t>
            </a:r>
          </a:p>
          <a:p>
            <a:pPr>
              <a:lnSpc>
                <a:spcPts val="22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避免或减少调用，预处理正则表达式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对比Commons  Lang,  Guava的实现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5400" algn="l"/>
              </a:tabLst>
            </a:pPr>
            <a:r>
              <a:rPr lang="en-US" altLang="zh-CN" sz="23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  Encoding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UTF-8          vs      ASCII    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“UTF-8”  vs      Charset.UTF8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1727200"/>
            <a:ext cx="49403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异常处理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dirty="0" smtClean="0"/>
              <a:t>			</a:t>
            </a:r>
            <a:r>
              <a:rPr lang="en-US" altLang="zh-CN" sz="23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  静态异常  </a:t>
            </a:r>
          </a:p>
          <a:p>
            <a:pPr>
              <a:lnSpc>
                <a:spcPts val="20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Nety静态创建异常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15900" algn="l"/>
                <a:tab pos="292100" algn="l"/>
                <a:tab pos="304800" algn="l"/>
              </a:tabLst>
            </a:pP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hidden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performance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costs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instantiating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u="sng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Throwables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0325" y="5586412"/>
            <a:ext cx="923925" cy="923926"/>
          </a:xfrm>
          <a:custGeom>
            <a:avLst/>
            <a:gdLst>
              <a:gd name="connsiteX0" fmla="*/ 0 w 923925"/>
              <a:gd name="connsiteY0" fmla="*/ 461963 h 923926"/>
              <a:gd name="connsiteX1" fmla="*/ 461962 w 923925"/>
              <a:gd name="connsiteY1" fmla="*/ 0 h 923926"/>
              <a:gd name="connsiteX2" fmla="*/ 923925 w 923925"/>
              <a:gd name="connsiteY2" fmla="*/ 461963 h 923926"/>
              <a:gd name="connsiteX3" fmla="*/ 461962 w 923925"/>
              <a:gd name="connsiteY3" fmla="*/ 923926 h 923926"/>
              <a:gd name="connsiteX4" fmla="*/ 0 w 923925"/>
              <a:gd name="connsiteY4" fmla="*/ 461963 h 923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3925" h="923926">
                <a:moveTo>
                  <a:pt x="0" y="461963"/>
                </a:moveTo>
                <a:cubicBezTo>
                  <a:pt x="0" y="206828"/>
                  <a:pt x="206827" y="0"/>
                  <a:pt x="461962" y="0"/>
                </a:cubicBezTo>
                <a:cubicBezTo>
                  <a:pt x="717097" y="0"/>
                  <a:pt x="923925" y="206828"/>
                  <a:pt x="923925" y="461963"/>
                </a:cubicBezTo>
                <a:cubicBezTo>
                  <a:pt x="923925" y="717098"/>
                  <a:pt x="717097" y="923926"/>
                  <a:pt x="461962" y="923926"/>
                </a:cubicBezTo>
                <a:cubicBezTo>
                  <a:pt x="206827" y="923926"/>
                  <a:pt x="0" y="717098"/>
                  <a:pt x="0" y="46196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2175" y="1146176"/>
            <a:ext cx="631825" cy="631824"/>
          </a:xfrm>
          <a:custGeom>
            <a:avLst/>
            <a:gdLst>
              <a:gd name="connsiteX0" fmla="*/ 0 w 631825"/>
              <a:gd name="connsiteY0" fmla="*/ 315912 h 631824"/>
              <a:gd name="connsiteX1" fmla="*/ 315912 w 631825"/>
              <a:gd name="connsiteY1" fmla="*/ 0 h 631824"/>
              <a:gd name="connsiteX2" fmla="*/ 631825 w 631825"/>
              <a:gd name="connsiteY2" fmla="*/ 315912 h 631824"/>
              <a:gd name="connsiteX3" fmla="*/ 315912 w 631825"/>
              <a:gd name="connsiteY3" fmla="*/ 631825 h 631824"/>
              <a:gd name="connsiteX4" fmla="*/ 0 w 631825"/>
              <a:gd name="connsiteY4" fmla="*/ 315912 h 631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825" h="631824">
                <a:moveTo>
                  <a:pt x="0" y="315912"/>
                </a:moveTo>
                <a:cubicBezTo>
                  <a:pt x="0" y="141438"/>
                  <a:pt x="141438" y="0"/>
                  <a:pt x="315912" y="0"/>
                </a:cubicBezTo>
                <a:cubicBezTo>
                  <a:pt x="490386" y="0"/>
                  <a:pt x="631825" y="141438"/>
                  <a:pt x="631825" y="315912"/>
                </a:cubicBezTo>
                <a:cubicBezTo>
                  <a:pt x="631825" y="490386"/>
                  <a:pt x="490386" y="631825"/>
                  <a:pt x="315912" y="631825"/>
                </a:cubicBezTo>
                <a:cubicBezTo>
                  <a:pt x="141438" y="631825"/>
                  <a:pt x="0" y="490386"/>
                  <a:pt x="0" y="3159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5825" y="1139826"/>
            <a:ext cx="644525" cy="644525"/>
          </a:xfrm>
          <a:custGeom>
            <a:avLst/>
            <a:gdLst>
              <a:gd name="connsiteX0" fmla="*/ 6350 w 644525"/>
              <a:gd name="connsiteY0" fmla="*/ 322262 h 644525"/>
              <a:gd name="connsiteX1" fmla="*/ 322262 w 644525"/>
              <a:gd name="connsiteY1" fmla="*/ 6350 h 644525"/>
              <a:gd name="connsiteX2" fmla="*/ 638175 w 644525"/>
              <a:gd name="connsiteY2" fmla="*/ 322262 h 644525"/>
              <a:gd name="connsiteX3" fmla="*/ 322262 w 644525"/>
              <a:gd name="connsiteY3" fmla="*/ 638175 h 644525"/>
              <a:gd name="connsiteX4" fmla="*/ 6350 w 644525"/>
              <a:gd name="connsiteY4" fmla="*/ 322262 h 644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525" h="644525">
                <a:moveTo>
                  <a:pt x="6350" y="322262"/>
                </a:moveTo>
                <a:cubicBezTo>
                  <a:pt x="6350" y="147789"/>
                  <a:pt x="147789" y="6350"/>
                  <a:pt x="322262" y="6350"/>
                </a:cubicBezTo>
                <a:cubicBezTo>
                  <a:pt x="496736" y="6350"/>
                  <a:pt x="638175" y="147789"/>
                  <a:pt x="638175" y="322262"/>
                </a:cubicBezTo>
                <a:cubicBezTo>
                  <a:pt x="638175" y="496736"/>
                  <a:pt x="496736" y="638175"/>
                  <a:pt x="322262" y="638175"/>
                </a:cubicBezTo>
                <a:cubicBezTo>
                  <a:pt x="147789" y="638175"/>
                  <a:pt x="6350" y="496736"/>
                  <a:pt x="6350" y="3222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7198" y="4271963"/>
            <a:ext cx="3613149" cy="25399"/>
          </a:xfrm>
          <a:custGeom>
            <a:avLst/>
            <a:gdLst>
              <a:gd name="connsiteX0" fmla="*/ 3606799 w 3613149"/>
              <a:gd name="connsiteY0" fmla="*/ 6350 h 25399"/>
              <a:gd name="connsiteX1" fmla="*/ 6350 w 3613149"/>
              <a:gd name="connsiteY1" fmla="*/ 7937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3149" h="25399">
                <a:moveTo>
                  <a:pt x="3606799" y="6350"/>
                </a:moveTo>
                <a:lnTo>
                  <a:pt x="6350" y="7937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3748" y="1954213"/>
            <a:ext cx="1012826" cy="1012826"/>
          </a:xfrm>
          <a:custGeom>
            <a:avLst/>
            <a:gdLst>
              <a:gd name="connsiteX0" fmla="*/ 0 w 1012826"/>
              <a:gd name="connsiteY0" fmla="*/ 506412 h 1012826"/>
              <a:gd name="connsiteX1" fmla="*/ 506413 w 1012826"/>
              <a:gd name="connsiteY1" fmla="*/ 0 h 1012826"/>
              <a:gd name="connsiteX2" fmla="*/ 1012826 w 1012826"/>
              <a:gd name="connsiteY2" fmla="*/ 506412 h 1012826"/>
              <a:gd name="connsiteX3" fmla="*/ 506413 w 1012826"/>
              <a:gd name="connsiteY3" fmla="*/ 1012826 h 1012826"/>
              <a:gd name="connsiteX4" fmla="*/ 0 w 1012826"/>
              <a:gd name="connsiteY4" fmla="*/ 506412 h 1012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826" h="1012826">
                <a:moveTo>
                  <a:pt x="0" y="506412"/>
                </a:moveTo>
                <a:cubicBezTo>
                  <a:pt x="0" y="226729"/>
                  <a:pt x="226729" y="0"/>
                  <a:pt x="506413" y="0"/>
                </a:cubicBezTo>
                <a:cubicBezTo>
                  <a:pt x="786096" y="0"/>
                  <a:pt x="1012826" y="226729"/>
                  <a:pt x="1012826" y="506412"/>
                </a:cubicBezTo>
                <a:cubicBezTo>
                  <a:pt x="1012826" y="786096"/>
                  <a:pt x="786096" y="1012826"/>
                  <a:pt x="506413" y="1012826"/>
                </a:cubicBezTo>
                <a:cubicBezTo>
                  <a:pt x="226729" y="1012826"/>
                  <a:pt x="0" y="786096"/>
                  <a:pt x="0" y="5064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398" y="1947863"/>
            <a:ext cx="1025525" cy="1025525"/>
          </a:xfrm>
          <a:custGeom>
            <a:avLst/>
            <a:gdLst>
              <a:gd name="connsiteX0" fmla="*/ 6350 w 1025525"/>
              <a:gd name="connsiteY0" fmla="*/ 512762 h 1025525"/>
              <a:gd name="connsiteX1" fmla="*/ 512762 w 1025525"/>
              <a:gd name="connsiteY1" fmla="*/ 6350 h 1025525"/>
              <a:gd name="connsiteX2" fmla="*/ 1019175 w 1025525"/>
              <a:gd name="connsiteY2" fmla="*/ 512762 h 1025525"/>
              <a:gd name="connsiteX3" fmla="*/ 512762 w 1025525"/>
              <a:gd name="connsiteY3" fmla="*/ 1019175 h 1025525"/>
              <a:gd name="connsiteX4" fmla="*/ 6350 w 1025525"/>
              <a:gd name="connsiteY4" fmla="*/ 512762 h 1025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5525" h="1025525">
                <a:moveTo>
                  <a:pt x="6350" y="512762"/>
                </a:moveTo>
                <a:cubicBezTo>
                  <a:pt x="6350" y="233078"/>
                  <a:pt x="233078" y="6350"/>
                  <a:pt x="512762" y="6350"/>
                </a:cubicBezTo>
                <a:cubicBezTo>
                  <a:pt x="792446" y="6350"/>
                  <a:pt x="1019175" y="233078"/>
                  <a:pt x="1019175" y="512762"/>
                </a:cubicBezTo>
                <a:cubicBezTo>
                  <a:pt x="1019175" y="792446"/>
                  <a:pt x="792446" y="1019175"/>
                  <a:pt x="512762" y="1019175"/>
                </a:cubicBezTo>
                <a:cubicBezTo>
                  <a:pt x="233078" y="1019175"/>
                  <a:pt x="6350" y="792446"/>
                  <a:pt x="6350" y="5127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2683" y="2627909"/>
            <a:ext cx="134029" cy="134340"/>
          </a:xfrm>
          <a:custGeom>
            <a:avLst/>
            <a:gdLst>
              <a:gd name="connsiteX0" fmla="*/ 66852 w 134029"/>
              <a:gd name="connsiteY0" fmla="*/ 134340 h 134340"/>
              <a:gd name="connsiteX1" fmla="*/ 0 w 134029"/>
              <a:gd name="connsiteY1" fmla="*/ 0 h 134340"/>
              <a:gd name="connsiteX2" fmla="*/ 134029 w 134029"/>
              <a:gd name="connsiteY2" fmla="*/ 0 h 134340"/>
              <a:gd name="connsiteX3" fmla="*/ 66852 w 134029"/>
              <a:gd name="connsiteY3" fmla="*/ 134340 h 1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29" h="134340">
                <a:moveTo>
                  <a:pt x="66852" y="134340"/>
                </a:moveTo>
                <a:lnTo>
                  <a:pt x="0" y="0"/>
                </a:lnTo>
                <a:lnTo>
                  <a:pt x="134029" y="0"/>
                </a:lnTo>
                <a:lnTo>
                  <a:pt x="66852" y="13434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1954213"/>
            <a:ext cx="3635375" cy="3635375"/>
          </a:xfrm>
          <a:custGeom>
            <a:avLst/>
            <a:gdLst>
              <a:gd name="connsiteX0" fmla="*/ 0 w 3635375"/>
              <a:gd name="connsiteY0" fmla="*/ 1817687 h 3635375"/>
              <a:gd name="connsiteX1" fmla="*/ 1817687 w 3635375"/>
              <a:gd name="connsiteY1" fmla="*/ 0 h 3635375"/>
              <a:gd name="connsiteX2" fmla="*/ 3635375 w 3635375"/>
              <a:gd name="connsiteY2" fmla="*/ 1817687 h 3635375"/>
              <a:gd name="connsiteX3" fmla="*/ 1817687 w 3635375"/>
              <a:gd name="connsiteY3" fmla="*/ 3635375 h 3635375"/>
              <a:gd name="connsiteX4" fmla="*/ 0 w 3635375"/>
              <a:gd name="connsiteY4" fmla="*/ 1817687 h 363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35375" h="3635375">
                <a:moveTo>
                  <a:pt x="0" y="1817687"/>
                </a:moveTo>
                <a:cubicBezTo>
                  <a:pt x="0" y="813805"/>
                  <a:pt x="813805" y="0"/>
                  <a:pt x="1817687" y="0"/>
                </a:cubicBezTo>
                <a:cubicBezTo>
                  <a:pt x="2821569" y="0"/>
                  <a:pt x="3635375" y="813805"/>
                  <a:pt x="3635375" y="1817687"/>
                </a:cubicBezTo>
                <a:cubicBezTo>
                  <a:pt x="3635375" y="2821569"/>
                  <a:pt x="2821569" y="3635375"/>
                  <a:pt x="1817687" y="3635375"/>
                </a:cubicBezTo>
                <a:cubicBezTo>
                  <a:pt x="813805" y="3635375"/>
                  <a:pt x="0" y="2821569"/>
                  <a:pt x="0" y="1817687"/>
                </a:cubicBezTo>
              </a:path>
            </a:pathLst>
          </a:custGeom>
          <a:solidFill>
            <a:srgbClr val="9692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1737" y="2095500"/>
            <a:ext cx="3346449" cy="3346449"/>
          </a:xfrm>
          <a:custGeom>
            <a:avLst/>
            <a:gdLst>
              <a:gd name="connsiteX0" fmla="*/ 31750 w 3346449"/>
              <a:gd name="connsiteY0" fmla="*/ 1673224 h 3346449"/>
              <a:gd name="connsiteX1" fmla="*/ 1673224 w 3346449"/>
              <a:gd name="connsiteY1" fmla="*/ 31750 h 3346449"/>
              <a:gd name="connsiteX2" fmla="*/ 3314699 w 3346449"/>
              <a:gd name="connsiteY2" fmla="*/ 1673224 h 3346449"/>
              <a:gd name="connsiteX3" fmla="*/ 1673224 w 3346449"/>
              <a:gd name="connsiteY3" fmla="*/ 3314699 h 3346449"/>
              <a:gd name="connsiteX4" fmla="*/ 31750 w 3346449"/>
              <a:gd name="connsiteY4" fmla="*/ 1673224 h 3346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46449" h="3346449">
                <a:moveTo>
                  <a:pt x="31750" y="1673224"/>
                </a:moveTo>
                <a:cubicBezTo>
                  <a:pt x="31750" y="766663"/>
                  <a:pt x="766663" y="31750"/>
                  <a:pt x="1673224" y="31750"/>
                </a:cubicBezTo>
                <a:cubicBezTo>
                  <a:pt x="2579785" y="31750"/>
                  <a:pt x="3314699" y="766663"/>
                  <a:pt x="3314699" y="1673224"/>
                </a:cubicBezTo>
                <a:cubicBezTo>
                  <a:pt x="3314699" y="2579786"/>
                  <a:pt x="2579785" y="3314699"/>
                  <a:pt x="1673224" y="3314699"/>
                </a:cubicBezTo>
                <a:cubicBezTo>
                  <a:pt x="766663" y="3314699"/>
                  <a:pt x="31750" y="2579786"/>
                  <a:pt x="31750" y="1673224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955800"/>
            <a:ext cx="36576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4100" y="2273300"/>
            <a:ext cx="520700" cy="39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845300" y="3517900"/>
            <a:ext cx="23241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</a:tabLst>
            </a:pPr>
            <a:r>
              <a:rPr lang="en-US" altLang="zh-CN" sz="3600" dirty="0" smtClean="0">
                <a:solidFill>
                  <a:srgbClr val="000000"/>
                </a:solidFill>
                <a:latin typeface="华文宋体" pitchFamily="18" charset="0"/>
                <a:cs typeface="华文宋体" pitchFamily="18" charset="0"/>
              </a:rPr>
              <a:t>TOOL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0000"/>
                </a:solidFill>
                <a:latin typeface="华文宋体" pitchFamily="18" charset="0"/>
                <a:cs typeface="华文宋体" pitchFamily="18" charset="0"/>
              </a:rPr>
              <a:t>BOX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      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JMC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BTrace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959100"/>
            <a:ext cx="16383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800"/>
              </a:lnSpc>
              <a:tabLst>
							</a:tabLst>
            </a:pPr>
            <a:r>
              <a:rPr lang="en-US" altLang="zh-CN" sz="13800" dirty="0" smtClean="0">
                <a:solidFill>
                  <a:srgbClr val="fdfdfd"/>
                </a:solidFill>
                <a:latin typeface="华文宋体" pitchFamily="18" charset="0"/>
                <a:cs typeface="华文宋体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0325" y="5586412"/>
            <a:ext cx="923925" cy="923926"/>
          </a:xfrm>
          <a:custGeom>
            <a:avLst/>
            <a:gdLst>
              <a:gd name="connsiteX0" fmla="*/ 0 w 923925"/>
              <a:gd name="connsiteY0" fmla="*/ 461963 h 923926"/>
              <a:gd name="connsiteX1" fmla="*/ 461962 w 923925"/>
              <a:gd name="connsiteY1" fmla="*/ 0 h 923926"/>
              <a:gd name="connsiteX2" fmla="*/ 923925 w 923925"/>
              <a:gd name="connsiteY2" fmla="*/ 461963 h 923926"/>
              <a:gd name="connsiteX3" fmla="*/ 461962 w 923925"/>
              <a:gd name="connsiteY3" fmla="*/ 923926 h 923926"/>
              <a:gd name="connsiteX4" fmla="*/ 0 w 923925"/>
              <a:gd name="connsiteY4" fmla="*/ 461963 h 923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3925" h="923926">
                <a:moveTo>
                  <a:pt x="0" y="461963"/>
                </a:moveTo>
                <a:cubicBezTo>
                  <a:pt x="0" y="206828"/>
                  <a:pt x="206827" y="0"/>
                  <a:pt x="461962" y="0"/>
                </a:cubicBezTo>
                <a:cubicBezTo>
                  <a:pt x="717097" y="0"/>
                  <a:pt x="923925" y="206828"/>
                  <a:pt x="923925" y="461963"/>
                </a:cubicBezTo>
                <a:cubicBezTo>
                  <a:pt x="923925" y="717098"/>
                  <a:pt x="717097" y="923926"/>
                  <a:pt x="461962" y="923926"/>
                </a:cubicBezTo>
                <a:cubicBezTo>
                  <a:pt x="206827" y="923926"/>
                  <a:pt x="0" y="717098"/>
                  <a:pt x="0" y="46196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2175" y="1146176"/>
            <a:ext cx="631825" cy="631824"/>
          </a:xfrm>
          <a:custGeom>
            <a:avLst/>
            <a:gdLst>
              <a:gd name="connsiteX0" fmla="*/ 0 w 631825"/>
              <a:gd name="connsiteY0" fmla="*/ 315912 h 631824"/>
              <a:gd name="connsiteX1" fmla="*/ 315912 w 631825"/>
              <a:gd name="connsiteY1" fmla="*/ 0 h 631824"/>
              <a:gd name="connsiteX2" fmla="*/ 631825 w 631825"/>
              <a:gd name="connsiteY2" fmla="*/ 315912 h 631824"/>
              <a:gd name="connsiteX3" fmla="*/ 315912 w 631825"/>
              <a:gd name="connsiteY3" fmla="*/ 631825 h 631824"/>
              <a:gd name="connsiteX4" fmla="*/ 0 w 631825"/>
              <a:gd name="connsiteY4" fmla="*/ 315912 h 631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825" h="631824">
                <a:moveTo>
                  <a:pt x="0" y="315912"/>
                </a:moveTo>
                <a:cubicBezTo>
                  <a:pt x="0" y="141438"/>
                  <a:pt x="141438" y="0"/>
                  <a:pt x="315912" y="0"/>
                </a:cubicBezTo>
                <a:cubicBezTo>
                  <a:pt x="490386" y="0"/>
                  <a:pt x="631825" y="141438"/>
                  <a:pt x="631825" y="315912"/>
                </a:cubicBezTo>
                <a:cubicBezTo>
                  <a:pt x="631825" y="490386"/>
                  <a:pt x="490386" y="631825"/>
                  <a:pt x="315912" y="631825"/>
                </a:cubicBezTo>
                <a:cubicBezTo>
                  <a:pt x="141438" y="631825"/>
                  <a:pt x="0" y="490386"/>
                  <a:pt x="0" y="3159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5825" y="1139826"/>
            <a:ext cx="644525" cy="644525"/>
          </a:xfrm>
          <a:custGeom>
            <a:avLst/>
            <a:gdLst>
              <a:gd name="connsiteX0" fmla="*/ 6350 w 644525"/>
              <a:gd name="connsiteY0" fmla="*/ 322262 h 644525"/>
              <a:gd name="connsiteX1" fmla="*/ 322262 w 644525"/>
              <a:gd name="connsiteY1" fmla="*/ 6350 h 644525"/>
              <a:gd name="connsiteX2" fmla="*/ 638175 w 644525"/>
              <a:gd name="connsiteY2" fmla="*/ 322262 h 644525"/>
              <a:gd name="connsiteX3" fmla="*/ 322262 w 644525"/>
              <a:gd name="connsiteY3" fmla="*/ 638175 h 644525"/>
              <a:gd name="connsiteX4" fmla="*/ 6350 w 644525"/>
              <a:gd name="connsiteY4" fmla="*/ 322262 h 644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4525" h="644525">
                <a:moveTo>
                  <a:pt x="6350" y="322262"/>
                </a:moveTo>
                <a:cubicBezTo>
                  <a:pt x="6350" y="147789"/>
                  <a:pt x="147789" y="6350"/>
                  <a:pt x="322262" y="6350"/>
                </a:cubicBezTo>
                <a:cubicBezTo>
                  <a:pt x="496736" y="6350"/>
                  <a:pt x="638175" y="147789"/>
                  <a:pt x="638175" y="322262"/>
                </a:cubicBezTo>
                <a:cubicBezTo>
                  <a:pt x="638175" y="496736"/>
                  <a:pt x="496736" y="638175"/>
                  <a:pt x="322262" y="638175"/>
                </a:cubicBezTo>
                <a:cubicBezTo>
                  <a:pt x="147789" y="638175"/>
                  <a:pt x="6350" y="496736"/>
                  <a:pt x="6350" y="3222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7198" y="4271963"/>
            <a:ext cx="3613149" cy="25399"/>
          </a:xfrm>
          <a:custGeom>
            <a:avLst/>
            <a:gdLst>
              <a:gd name="connsiteX0" fmla="*/ 3606799 w 3613149"/>
              <a:gd name="connsiteY0" fmla="*/ 6350 h 25399"/>
              <a:gd name="connsiteX1" fmla="*/ 6350 w 3613149"/>
              <a:gd name="connsiteY1" fmla="*/ 7937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3149" h="25399">
                <a:moveTo>
                  <a:pt x="3606799" y="6350"/>
                </a:moveTo>
                <a:lnTo>
                  <a:pt x="6350" y="7937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3748" y="1954213"/>
            <a:ext cx="1012826" cy="1012826"/>
          </a:xfrm>
          <a:custGeom>
            <a:avLst/>
            <a:gdLst>
              <a:gd name="connsiteX0" fmla="*/ 0 w 1012826"/>
              <a:gd name="connsiteY0" fmla="*/ 506412 h 1012826"/>
              <a:gd name="connsiteX1" fmla="*/ 506413 w 1012826"/>
              <a:gd name="connsiteY1" fmla="*/ 0 h 1012826"/>
              <a:gd name="connsiteX2" fmla="*/ 1012826 w 1012826"/>
              <a:gd name="connsiteY2" fmla="*/ 506412 h 1012826"/>
              <a:gd name="connsiteX3" fmla="*/ 506413 w 1012826"/>
              <a:gd name="connsiteY3" fmla="*/ 1012826 h 1012826"/>
              <a:gd name="connsiteX4" fmla="*/ 0 w 1012826"/>
              <a:gd name="connsiteY4" fmla="*/ 506412 h 1012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2826" h="1012826">
                <a:moveTo>
                  <a:pt x="0" y="506412"/>
                </a:moveTo>
                <a:cubicBezTo>
                  <a:pt x="0" y="226729"/>
                  <a:pt x="226729" y="0"/>
                  <a:pt x="506413" y="0"/>
                </a:cubicBezTo>
                <a:cubicBezTo>
                  <a:pt x="786096" y="0"/>
                  <a:pt x="1012826" y="226729"/>
                  <a:pt x="1012826" y="506412"/>
                </a:cubicBezTo>
                <a:cubicBezTo>
                  <a:pt x="1012826" y="786096"/>
                  <a:pt x="786096" y="1012826"/>
                  <a:pt x="506413" y="1012826"/>
                </a:cubicBezTo>
                <a:cubicBezTo>
                  <a:pt x="226729" y="1012826"/>
                  <a:pt x="0" y="786096"/>
                  <a:pt x="0" y="50641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398" y="1947863"/>
            <a:ext cx="1025525" cy="1025525"/>
          </a:xfrm>
          <a:custGeom>
            <a:avLst/>
            <a:gdLst>
              <a:gd name="connsiteX0" fmla="*/ 6350 w 1025525"/>
              <a:gd name="connsiteY0" fmla="*/ 512762 h 1025525"/>
              <a:gd name="connsiteX1" fmla="*/ 512762 w 1025525"/>
              <a:gd name="connsiteY1" fmla="*/ 6350 h 1025525"/>
              <a:gd name="connsiteX2" fmla="*/ 1019175 w 1025525"/>
              <a:gd name="connsiteY2" fmla="*/ 512762 h 1025525"/>
              <a:gd name="connsiteX3" fmla="*/ 512762 w 1025525"/>
              <a:gd name="connsiteY3" fmla="*/ 1019175 h 1025525"/>
              <a:gd name="connsiteX4" fmla="*/ 6350 w 1025525"/>
              <a:gd name="connsiteY4" fmla="*/ 512762 h 1025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5525" h="1025525">
                <a:moveTo>
                  <a:pt x="6350" y="512762"/>
                </a:moveTo>
                <a:cubicBezTo>
                  <a:pt x="6350" y="233078"/>
                  <a:pt x="233078" y="6350"/>
                  <a:pt x="512762" y="6350"/>
                </a:cubicBezTo>
                <a:cubicBezTo>
                  <a:pt x="792446" y="6350"/>
                  <a:pt x="1019175" y="233078"/>
                  <a:pt x="1019175" y="512762"/>
                </a:cubicBezTo>
                <a:cubicBezTo>
                  <a:pt x="1019175" y="792446"/>
                  <a:pt x="792446" y="1019175"/>
                  <a:pt x="512762" y="1019175"/>
                </a:cubicBezTo>
                <a:cubicBezTo>
                  <a:pt x="233078" y="1019175"/>
                  <a:pt x="6350" y="792446"/>
                  <a:pt x="6350" y="5127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2683" y="2627909"/>
            <a:ext cx="134029" cy="134340"/>
          </a:xfrm>
          <a:custGeom>
            <a:avLst/>
            <a:gdLst>
              <a:gd name="connsiteX0" fmla="*/ 66852 w 134029"/>
              <a:gd name="connsiteY0" fmla="*/ 134340 h 134340"/>
              <a:gd name="connsiteX1" fmla="*/ 0 w 134029"/>
              <a:gd name="connsiteY1" fmla="*/ 0 h 134340"/>
              <a:gd name="connsiteX2" fmla="*/ 134029 w 134029"/>
              <a:gd name="connsiteY2" fmla="*/ 0 h 134340"/>
              <a:gd name="connsiteX3" fmla="*/ 66852 w 134029"/>
              <a:gd name="connsiteY3" fmla="*/ 134340 h 134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4029" h="134340">
                <a:moveTo>
                  <a:pt x="66852" y="134340"/>
                </a:moveTo>
                <a:lnTo>
                  <a:pt x="0" y="0"/>
                </a:lnTo>
                <a:lnTo>
                  <a:pt x="134029" y="0"/>
                </a:lnTo>
                <a:lnTo>
                  <a:pt x="66852" y="13434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1954213"/>
            <a:ext cx="3635375" cy="3635375"/>
          </a:xfrm>
          <a:custGeom>
            <a:avLst/>
            <a:gdLst>
              <a:gd name="connsiteX0" fmla="*/ 0 w 3635375"/>
              <a:gd name="connsiteY0" fmla="*/ 1817687 h 3635375"/>
              <a:gd name="connsiteX1" fmla="*/ 1817687 w 3635375"/>
              <a:gd name="connsiteY1" fmla="*/ 0 h 3635375"/>
              <a:gd name="connsiteX2" fmla="*/ 3635375 w 3635375"/>
              <a:gd name="connsiteY2" fmla="*/ 1817687 h 3635375"/>
              <a:gd name="connsiteX3" fmla="*/ 1817687 w 3635375"/>
              <a:gd name="connsiteY3" fmla="*/ 3635375 h 3635375"/>
              <a:gd name="connsiteX4" fmla="*/ 0 w 3635375"/>
              <a:gd name="connsiteY4" fmla="*/ 1817687 h 363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35375" h="3635375">
                <a:moveTo>
                  <a:pt x="0" y="1817687"/>
                </a:moveTo>
                <a:cubicBezTo>
                  <a:pt x="0" y="813805"/>
                  <a:pt x="813805" y="0"/>
                  <a:pt x="1817687" y="0"/>
                </a:cubicBezTo>
                <a:cubicBezTo>
                  <a:pt x="2821569" y="0"/>
                  <a:pt x="3635375" y="813805"/>
                  <a:pt x="3635375" y="1817687"/>
                </a:cubicBezTo>
                <a:cubicBezTo>
                  <a:pt x="3635375" y="2821569"/>
                  <a:pt x="2821569" y="3635375"/>
                  <a:pt x="1817687" y="3635375"/>
                </a:cubicBezTo>
                <a:cubicBezTo>
                  <a:pt x="813805" y="3635375"/>
                  <a:pt x="0" y="2821569"/>
                  <a:pt x="0" y="1817687"/>
                </a:cubicBezTo>
              </a:path>
            </a:pathLst>
          </a:custGeom>
          <a:solidFill>
            <a:srgbClr val="9692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1737" y="2095500"/>
            <a:ext cx="3346449" cy="3346449"/>
          </a:xfrm>
          <a:custGeom>
            <a:avLst/>
            <a:gdLst>
              <a:gd name="connsiteX0" fmla="*/ 31750 w 3346449"/>
              <a:gd name="connsiteY0" fmla="*/ 1673224 h 3346449"/>
              <a:gd name="connsiteX1" fmla="*/ 1673224 w 3346449"/>
              <a:gd name="connsiteY1" fmla="*/ 31750 h 3346449"/>
              <a:gd name="connsiteX2" fmla="*/ 3314699 w 3346449"/>
              <a:gd name="connsiteY2" fmla="*/ 1673224 h 3346449"/>
              <a:gd name="connsiteX3" fmla="*/ 1673224 w 3346449"/>
              <a:gd name="connsiteY3" fmla="*/ 3314699 h 3346449"/>
              <a:gd name="connsiteX4" fmla="*/ 31750 w 3346449"/>
              <a:gd name="connsiteY4" fmla="*/ 1673224 h 3346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46449" h="3346449">
                <a:moveTo>
                  <a:pt x="31750" y="1673224"/>
                </a:moveTo>
                <a:cubicBezTo>
                  <a:pt x="31750" y="766663"/>
                  <a:pt x="766663" y="31750"/>
                  <a:pt x="1673224" y="31750"/>
                </a:cubicBezTo>
                <a:cubicBezTo>
                  <a:pt x="2579785" y="31750"/>
                  <a:pt x="3314699" y="766663"/>
                  <a:pt x="3314699" y="1673224"/>
                </a:cubicBezTo>
                <a:cubicBezTo>
                  <a:pt x="3314699" y="2579786"/>
                  <a:pt x="2579785" y="3314699"/>
                  <a:pt x="1673224" y="3314699"/>
                </a:cubicBezTo>
                <a:cubicBezTo>
                  <a:pt x="766663" y="3314699"/>
                  <a:pt x="31750" y="2579786"/>
                  <a:pt x="31750" y="1673224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955800"/>
            <a:ext cx="36576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4100" y="2273300"/>
            <a:ext cx="520700" cy="39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57400" y="2959100"/>
            <a:ext cx="16383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800"/>
              </a:lnSpc>
              <a:tabLst>
							</a:tabLst>
            </a:pPr>
            <a:r>
              <a:rPr lang="en-US" altLang="zh-CN" sz="13800" dirty="0" smtClean="0">
                <a:solidFill>
                  <a:srgbClr val="fdfdfd"/>
                </a:solidFill>
                <a:latin typeface="华文宋体" pitchFamily="18" charset="0"/>
                <a:cs typeface="华文宋体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3568700"/>
            <a:ext cx="27559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  <a:tab pos="660400" algn="l"/>
              </a:tabLst>
            </a:pP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BASIC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262626"/>
                </a:solidFill>
                <a:latin typeface="华文宋体" pitchFamily="18" charset="0"/>
                <a:cs typeface="华文宋体" pitchFamily="18" charset="0"/>
              </a:rPr>
              <a:t>RULES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Don’t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Trust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it </a:t>
            </a:r>
          </a:p>
          <a:p>
            <a:pPr>
              <a:lnSpc>
                <a:spcPts val="24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 </a:t>
            </a:r>
          </a:p>
          <a:p>
            <a:pPr>
              <a:lnSpc>
                <a:spcPts val="24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Show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code</a:t>
            </a:r>
          </a:p>
          <a:p>
            <a:pPr>
              <a:lnSpc>
                <a:spcPts val="23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400"/>
              </a:lnSpc>
              <a:tabLst>
                <a:tab pos="25400" algn="l"/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简单即正义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0" y="2171700"/>
            <a:ext cx="3098800" cy="311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14900" y="215900"/>
            <a:ext cx="2362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Profiler工具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2247900"/>
            <a:ext cx="37084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调优，必须有  </a:t>
            </a:r>
            <a:r>
              <a:rPr lang="en-US" altLang="zh-CN" sz="3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针对性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2794000"/>
            <a:ext cx="10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3213100"/>
            <a:ext cx="58928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不能以  </a:t>
            </a:r>
            <a:r>
              <a:rPr lang="en-US" altLang="zh-CN" sz="4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黑盒的方式  ，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盲目调优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4254500"/>
            <a:ext cx="4051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锁，热点方法，对象内存分配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31300" y="5486400"/>
            <a:ext cx="1206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薛定谔的猫  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2509838"/>
            <a:ext cx="4375148" cy="1473200"/>
          </a:xfrm>
          <a:custGeom>
            <a:avLst/>
            <a:gdLst>
              <a:gd name="connsiteX0" fmla="*/ 0 w 4375148"/>
              <a:gd name="connsiteY0" fmla="*/ 0 h 1473200"/>
              <a:gd name="connsiteX1" fmla="*/ 4129496 w 4375148"/>
              <a:gd name="connsiteY1" fmla="*/ 0 h 1473200"/>
              <a:gd name="connsiteX2" fmla="*/ 4375148 w 4375148"/>
              <a:gd name="connsiteY2" fmla="*/ 245537 h 1473200"/>
              <a:gd name="connsiteX3" fmla="*/ 4375148 w 4375148"/>
              <a:gd name="connsiteY3" fmla="*/ 1227660 h 1473200"/>
              <a:gd name="connsiteX4" fmla="*/ 4129496 w 4375148"/>
              <a:gd name="connsiteY4" fmla="*/ 1473199 h 1473200"/>
              <a:gd name="connsiteX5" fmla="*/ 0 w 4375148"/>
              <a:gd name="connsiteY5" fmla="*/ 1473199 h 1473200"/>
              <a:gd name="connsiteX6" fmla="*/ 0 w 4375148"/>
              <a:gd name="connsiteY6" fmla="*/ 0 h 147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5148" h="1473200">
                <a:moveTo>
                  <a:pt x="0" y="0"/>
                </a:moveTo>
                <a:lnTo>
                  <a:pt x="4129496" y="0"/>
                </a:lnTo>
                <a:cubicBezTo>
                  <a:pt x="4265166" y="0"/>
                  <a:pt x="4375148" y="109931"/>
                  <a:pt x="4375148" y="245537"/>
                </a:cubicBezTo>
                <a:lnTo>
                  <a:pt x="4375148" y="1227660"/>
                </a:lnTo>
                <a:cubicBezTo>
                  <a:pt x="4375148" y="1363268"/>
                  <a:pt x="4265166" y="1473199"/>
                  <a:pt x="4129496" y="1473199"/>
                </a:cubicBezTo>
                <a:lnTo>
                  <a:pt x="0" y="1473199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0924" y="2503488"/>
            <a:ext cx="4387849" cy="1485899"/>
          </a:xfrm>
          <a:custGeom>
            <a:avLst/>
            <a:gdLst>
              <a:gd name="connsiteX0" fmla="*/ 6350 w 4387849"/>
              <a:gd name="connsiteY0" fmla="*/ 6350 h 1485899"/>
              <a:gd name="connsiteX1" fmla="*/ 4135846 w 4387849"/>
              <a:gd name="connsiteY1" fmla="*/ 6350 h 1485899"/>
              <a:gd name="connsiteX2" fmla="*/ 4381499 w 4387849"/>
              <a:gd name="connsiteY2" fmla="*/ 251888 h 1485899"/>
              <a:gd name="connsiteX3" fmla="*/ 4381499 w 4387849"/>
              <a:gd name="connsiteY3" fmla="*/ 1234011 h 1485899"/>
              <a:gd name="connsiteX4" fmla="*/ 4135846 w 4387849"/>
              <a:gd name="connsiteY4" fmla="*/ 1479549 h 1485899"/>
              <a:gd name="connsiteX5" fmla="*/ 6350 w 4387849"/>
              <a:gd name="connsiteY5" fmla="*/ 1479549 h 1485899"/>
              <a:gd name="connsiteX6" fmla="*/ 6350 w 4387849"/>
              <a:gd name="connsiteY6" fmla="*/ 6350 h 1485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87849" h="1485899">
                <a:moveTo>
                  <a:pt x="6350" y="6350"/>
                </a:moveTo>
                <a:lnTo>
                  <a:pt x="4135846" y="6350"/>
                </a:lnTo>
                <a:cubicBezTo>
                  <a:pt x="4271516" y="6350"/>
                  <a:pt x="4381499" y="116280"/>
                  <a:pt x="4381499" y="251888"/>
                </a:cubicBezTo>
                <a:lnTo>
                  <a:pt x="4381499" y="1234011"/>
                </a:lnTo>
                <a:cubicBezTo>
                  <a:pt x="4381499" y="1369618"/>
                  <a:pt x="4271516" y="1479549"/>
                  <a:pt x="4135846" y="1479549"/>
                </a:cubicBezTo>
                <a:lnTo>
                  <a:pt x="6350" y="14795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7274" y="4303713"/>
            <a:ext cx="4375148" cy="1473199"/>
          </a:xfrm>
          <a:custGeom>
            <a:avLst/>
            <a:gdLst>
              <a:gd name="connsiteX0" fmla="*/ 0 w 4375148"/>
              <a:gd name="connsiteY0" fmla="*/ 0 h 1473199"/>
              <a:gd name="connsiteX1" fmla="*/ 4129496 w 4375148"/>
              <a:gd name="connsiteY1" fmla="*/ 0 h 1473199"/>
              <a:gd name="connsiteX2" fmla="*/ 4375148 w 4375148"/>
              <a:gd name="connsiteY2" fmla="*/ 245538 h 1473199"/>
              <a:gd name="connsiteX3" fmla="*/ 4375148 w 4375148"/>
              <a:gd name="connsiteY3" fmla="*/ 1227660 h 1473199"/>
              <a:gd name="connsiteX4" fmla="*/ 4129496 w 4375148"/>
              <a:gd name="connsiteY4" fmla="*/ 1473199 h 1473199"/>
              <a:gd name="connsiteX5" fmla="*/ 0 w 4375148"/>
              <a:gd name="connsiteY5" fmla="*/ 1473199 h 1473199"/>
              <a:gd name="connsiteX6" fmla="*/ 0 w 4375148"/>
              <a:gd name="connsiteY6" fmla="*/ 0 h 1473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5148" h="1473199">
                <a:moveTo>
                  <a:pt x="0" y="0"/>
                </a:moveTo>
                <a:lnTo>
                  <a:pt x="4129496" y="0"/>
                </a:lnTo>
                <a:cubicBezTo>
                  <a:pt x="4265166" y="0"/>
                  <a:pt x="4375148" y="109930"/>
                  <a:pt x="4375148" y="245538"/>
                </a:cubicBezTo>
                <a:lnTo>
                  <a:pt x="4375148" y="1227660"/>
                </a:lnTo>
                <a:cubicBezTo>
                  <a:pt x="4375148" y="1363268"/>
                  <a:pt x="4265166" y="1473199"/>
                  <a:pt x="4129496" y="1473199"/>
                </a:cubicBezTo>
                <a:lnTo>
                  <a:pt x="0" y="1473199"/>
                </a:lnTo>
                <a:lnTo>
                  <a:pt x="0" y="0"/>
                </a:lnTo>
              </a:path>
            </a:pathLst>
          </a:custGeom>
          <a:solidFill>
            <a:srgbClr val="3f3e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2273" y="2495550"/>
            <a:ext cx="4375150" cy="1474787"/>
          </a:xfrm>
          <a:custGeom>
            <a:avLst/>
            <a:gdLst>
              <a:gd name="connsiteX0" fmla="*/ 4375150 w 4375150"/>
              <a:gd name="connsiteY0" fmla="*/ 0 h 1474787"/>
              <a:gd name="connsiteX1" fmla="*/ 245653 w 4375150"/>
              <a:gd name="connsiteY1" fmla="*/ 0 h 1474787"/>
              <a:gd name="connsiteX2" fmla="*/ 0 w 4375150"/>
              <a:gd name="connsiteY2" fmla="*/ 245803 h 1474787"/>
              <a:gd name="connsiteX3" fmla="*/ 0 w 4375150"/>
              <a:gd name="connsiteY3" fmla="*/ 1228985 h 1474787"/>
              <a:gd name="connsiteX4" fmla="*/ 245653 w 4375150"/>
              <a:gd name="connsiteY4" fmla="*/ 1474787 h 1474787"/>
              <a:gd name="connsiteX5" fmla="*/ 4375150 w 4375150"/>
              <a:gd name="connsiteY5" fmla="*/ 1474787 h 1474787"/>
              <a:gd name="connsiteX6" fmla="*/ 4375150 w 4375150"/>
              <a:gd name="connsiteY6" fmla="*/ 0 h 1474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5150" h="1474787">
                <a:moveTo>
                  <a:pt x="4375150" y="0"/>
                </a:moveTo>
                <a:lnTo>
                  <a:pt x="245653" y="0"/>
                </a:lnTo>
                <a:cubicBezTo>
                  <a:pt x="109982" y="0"/>
                  <a:pt x="0" y="110049"/>
                  <a:pt x="0" y="245803"/>
                </a:cubicBezTo>
                <a:lnTo>
                  <a:pt x="0" y="1228985"/>
                </a:lnTo>
                <a:cubicBezTo>
                  <a:pt x="0" y="1364738"/>
                  <a:pt x="109982" y="1474787"/>
                  <a:pt x="245653" y="1474787"/>
                </a:cubicBezTo>
                <a:lnTo>
                  <a:pt x="4375150" y="1474787"/>
                </a:lnTo>
                <a:lnTo>
                  <a:pt x="4375150" y="0"/>
                </a:lnTo>
              </a:path>
            </a:pathLst>
          </a:custGeom>
          <a:solidFill>
            <a:srgbClr val="3f3e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2273" y="4303713"/>
            <a:ext cx="4375150" cy="1473199"/>
          </a:xfrm>
          <a:custGeom>
            <a:avLst/>
            <a:gdLst>
              <a:gd name="connsiteX0" fmla="*/ 4375150 w 4375150"/>
              <a:gd name="connsiteY0" fmla="*/ 0 h 1473199"/>
              <a:gd name="connsiteX1" fmla="*/ 245653 w 4375150"/>
              <a:gd name="connsiteY1" fmla="*/ 0 h 1473199"/>
              <a:gd name="connsiteX2" fmla="*/ 0 w 4375150"/>
              <a:gd name="connsiteY2" fmla="*/ 245538 h 1473199"/>
              <a:gd name="connsiteX3" fmla="*/ 0 w 4375150"/>
              <a:gd name="connsiteY3" fmla="*/ 1227660 h 1473199"/>
              <a:gd name="connsiteX4" fmla="*/ 245653 w 4375150"/>
              <a:gd name="connsiteY4" fmla="*/ 1473199 h 1473199"/>
              <a:gd name="connsiteX5" fmla="*/ 4375150 w 4375150"/>
              <a:gd name="connsiteY5" fmla="*/ 1473199 h 1473199"/>
              <a:gd name="connsiteX6" fmla="*/ 4375150 w 4375150"/>
              <a:gd name="connsiteY6" fmla="*/ 0 h 1473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75150" h="1473199">
                <a:moveTo>
                  <a:pt x="4375150" y="0"/>
                </a:moveTo>
                <a:lnTo>
                  <a:pt x="245653" y="0"/>
                </a:lnTo>
                <a:cubicBezTo>
                  <a:pt x="109982" y="0"/>
                  <a:pt x="0" y="109930"/>
                  <a:pt x="0" y="245538"/>
                </a:cubicBezTo>
                <a:lnTo>
                  <a:pt x="0" y="1227660"/>
                </a:lnTo>
                <a:cubicBezTo>
                  <a:pt x="0" y="1363268"/>
                  <a:pt x="109982" y="1473199"/>
                  <a:pt x="245653" y="1473199"/>
                </a:cubicBezTo>
                <a:lnTo>
                  <a:pt x="4375150" y="1473199"/>
                </a:lnTo>
                <a:lnTo>
                  <a:pt x="437515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65925" y="4297364"/>
            <a:ext cx="4387849" cy="1485899"/>
          </a:xfrm>
          <a:custGeom>
            <a:avLst/>
            <a:gdLst>
              <a:gd name="connsiteX0" fmla="*/ 4381499 w 4387849"/>
              <a:gd name="connsiteY0" fmla="*/ 6350 h 1485899"/>
              <a:gd name="connsiteX1" fmla="*/ 252003 w 4387849"/>
              <a:gd name="connsiteY1" fmla="*/ 6350 h 1485899"/>
              <a:gd name="connsiteX2" fmla="*/ 6350 w 4387849"/>
              <a:gd name="connsiteY2" fmla="*/ 251888 h 1485899"/>
              <a:gd name="connsiteX3" fmla="*/ 6350 w 4387849"/>
              <a:gd name="connsiteY3" fmla="*/ 1234011 h 1485899"/>
              <a:gd name="connsiteX4" fmla="*/ 252003 w 4387849"/>
              <a:gd name="connsiteY4" fmla="*/ 1479549 h 1485899"/>
              <a:gd name="connsiteX5" fmla="*/ 4381499 w 4387849"/>
              <a:gd name="connsiteY5" fmla="*/ 1479549 h 1485899"/>
              <a:gd name="connsiteX6" fmla="*/ 4381499 w 4387849"/>
              <a:gd name="connsiteY6" fmla="*/ 6350 h 1485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87849" h="1485899">
                <a:moveTo>
                  <a:pt x="4381499" y="6350"/>
                </a:moveTo>
                <a:lnTo>
                  <a:pt x="252003" y="6350"/>
                </a:lnTo>
                <a:cubicBezTo>
                  <a:pt x="116331" y="6350"/>
                  <a:pt x="6350" y="116280"/>
                  <a:pt x="6350" y="251888"/>
                </a:cubicBezTo>
                <a:lnTo>
                  <a:pt x="6350" y="1234011"/>
                </a:lnTo>
                <a:cubicBezTo>
                  <a:pt x="6350" y="1369618"/>
                  <a:pt x="116331" y="1479549"/>
                  <a:pt x="252003" y="1479549"/>
                </a:cubicBezTo>
                <a:lnTo>
                  <a:pt x="4381499" y="1479549"/>
                </a:lnTo>
                <a:lnTo>
                  <a:pt x="438149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962400" y="177800"/>
            <a:ext cx="4356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Proﬁler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工具的两大分类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333500"/>
            <a:ext cx="42037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Instrumentation－based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AOP式植入代码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能准确统计每个方法的调用次数，时间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性能成量级的衰退，使结果失去意义  </a:t>
            </a:r>
          </a:p>
          <a:p>
            <a:pPr>
              <a:lnSpc>
                <a:spcPts val="20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50800" algn="l"/>
                <a:tab pos="76200" algn="l"/>
                <a:tab pos="1117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植入代码导致方法膨胀，无法内联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1371600"/>
            <a:ext cx="4394200" cy="382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90500" algn="l"/>
                <a:tab pos="254000" algn="l"/>
                <a:tab pos="6985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Sampling－based  </a:t>
            </a:r>
          </a:p>
          <a:p>
            <a:pPr>
              <a:lnSpc>
                <a:spcPts val="3300"/>
              </a:lnSpc>
              <a:tabLst>
                <a:tab pos="190500" algn="l"/>
                <a:tab pos="254000" algn="l"/>
                <a:tab pos="698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Thread  Dump式采样  stack  trace上的方法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90500" algn="l"/>
                <a:tab pos="2540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只能统计方法的热点程度，相对百分比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90500" algn="l"/>
                <a:tab pos="2540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性能损耗可忽略不计，&lt;  10%  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432300" y="215900"/>
            <a:ext cx="3124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线下定位  -  JMC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25700" y="1968500"/>
            <a:ext cx="7899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Java  Mission  Control，  原BEA  JRockit  拳头产品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2387600"/>
            <a:ext cx="10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2819400"/>
            <a:ext cx="7124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采样型的Profiler  工具，  JDK7  u40  以上自带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3238500"/>
            <a:ext cx="10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3670300"/>
            <a:ext cx="4724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开发环境免费，生产环境收费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4762500"/>
            <a:ext cx="5156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u="sng" dirty="0" smtClean="0">
                <a:solidFill>
                  <a:srgbClr val="0563c1"/>
                </a:solidFill>
                <a:latin typeface="Times New Roman" pitchFamily="18" charset="0"/>
                <a:cs typeface="Times New Roman" pitchFamily="18" charset="0"/>
              </a:rPr>
              <a:t>Oracle Java Mission Control Overview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25141" y="1523699"/>
            <a:ext cx="7539094" cy="1247842"/>
          </a:xfrm>
          <a:custGeom>
            <a:avLst/>
            <a:gdLst>
              <a:gd name="connsiteX0" fmla="*/ 7539094 w 7539094"/>
              <a:gd name="connsiteY0" fmla="*/ 0 h 1247842"/>
              <a:gd name="connsiteX1" fmla="*/ 7539094 w 7539094"/>
              <a:gd name="connsiteY1" fmla="*/ 1247842 h 1247842"/>
              <a:gd name="connsiteX2" fmla="*/ 0 w 7539094"/>
              <a:gd name="connsiteY2" fmla="*/ 1247842 h 1247842"/>
              <a:gd name="connsiteX3" fmla="*/ 0 w 7539094"/>
              <a:gd name="connsiteY3" fmla="*/ 0 h 1247842"/>
              <a:gd name="connsiteX4" fmla="*/ 7539094 w 7539094"/>
              <a:gd name="connsiteY4" fmla="*/ 0 h 1247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39094" h="1247842">
                <a:moveTo>
                  <a:pt x="7539094" y="0"/>
                </a:moveTo>
                <a:lnTo>
                  <a:pt x="7539094" y="1247842"/>
                </a:lnTo>
                <a:lnTo>
                  <a:pt x="0" y="1247842"/>
                </a:lnTo>
                <a:lnTo>
                  <a:pt x="0" y="0"/>
                </a:lnTo>
                <a:lnTo>
                  <a:pt x="7539094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00300" y="5549900"/>
            <a:ext cx="669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只要定义脚本时不</a:t>
            </a:r>
            <a:r>
              <a:rPr lang="en-US" altLang="zh-CN" sz="24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作大死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，直接在  </a:t>
            </a:r>
            <a:r>
              <a:rPr lang="en-US" altLang="zh-CN" sz="24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生产环境  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打开也没问题。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05300" y="215900"/>
            <a:ext cx="3556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线上定位  –  Btrace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5168900"/>
            <a:ext cx="3619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严格的约束，保证消耗特别小。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1714500"/>
            <a:ext cx="5486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BTrace是神器，每一个需要每天解决线上问题，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但完全不用BTrace的Java工程师，都是可疑的。    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                                                                  －  by  凯尔文。肖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4127500"/>
            <a:ext cx="430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然后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重启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，然后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重启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，然后  </a:t>
            </a:r>
            <a:r>
              <a:rPr lang="en-US" altLang="zh-CN" sz="2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重启</a:t>
            </a:r>
            <a:r>
              <a:rPr lang="en-US" altLang="zh-CN" sz="18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！！！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3098800"/>
            <a:ext cx="64135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通过自己编写的脚本，attach进应用获得一切调用信息。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000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不再需要修改代码，加上System.out.println(),  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03322" y="3427936"/>
            <a:ext cx="2870200" cy="1441448"/>
          </a:xfrm>
          <a:custGeom>
            <a:avLst/>
            <a:gdLst>
              <a:gd name="connsiteX0" fmla="*/ 2870200 w 2870200"/>
              <a:gd name="connsiteY0" fmla="*/ 0 h 1441448"/>
              <a:gd name="connsiteX1" fmla="*/ 2870200 w 2870200"/>
              <a:gd name="connsiteY1" fmla="*/ 1441448 h 1441448"/>
              <a:gd name="connsiteX2" fmla="*/ 0 w 2870200"/>
              <a:gd name="connsiteY2" fmla="*/ 1441448 h 1441448"/>
              <a:gd name="connsiteX3" fmla="*/ 0 w 2870200"/>
              <a:gd name="connsiteY3" fmla="*/ 0 h 1441448"/>
              <a:gd name="connsiteX4" fmla="*/ 2870200 w 2870200"/>
              <a:gd name="connsiteY4" fmla="*/ 0 h 1441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0200" h="1441448">
                <a:moveTo>
                  <a:pt x="2870200" y="0"/>
                </a:moveTo>
                <a:lnTo>
                  <a:pt x="2870200" y="1441448"/>
                </a:lnTo>
                <a:lnTo>
                  <a:pt x="0" y="1441448"/>
                </a:lnTo>
                <a:lnTo>
                  <a:pt x="0" y="0"/>
                </a:lnTo>
                <a:lnTo>
                  <a:pt x="287020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6972" y="3421586"/>
            <a:ext cx="2882899" cy="1454149"/>
          </a:xfrm>
          <a:custGeom>
            <a:avLst/>
            <a:gdLst>
              <a:gd name="connsiteX0" fmla="*/ 2876549 w 2882899"/>
              <a:gd name="connsiteY0" fmla="*/ 6350 h 1454149"/>
              <a:gd name="connsiteX1" fmla="*/ 2876549 w 2882899"/>
              <a:gd name="connsiteY1" fmla="*/ 1447799 h 1454149"/>
              <a:gd name="connsiteX2" fmla="*/ 6350 w 2882899"/>
              <a:gd name="connsiteY2" fmla="*/ 1447799 h 1454149"/>
              <a:gd name="connsiteX3" fmla="*/ 6350 w 2882899"/>
              <a:gd name="connsiteY3" fmla="*/ 6350 h 1454149"/>
              <a:gd name="connsiteX4" fmla="*/ 2876549 w 2882899"/>
              <a:gd name="connsiteY4" fmla="*/ 6350 h 1454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82899" h="1454149">
                <a:moveTo>
                  <a:pt x="2876549" y="6350"/>
                </a:moveTo>
                <a:lnTo>
                  <a:pt x="2876549" y="1447799"/>
                </a:lnTo>
                <a:lnTo>
                  <a:pt x="6350" y="1447799"/>
                </a:lnTo>
                <a:lnTo>
                  <a:pt x="6350" y="6350"/>
                </a:lnTo>
                <a:lnTo>
                  <a:pt x="287654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fab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83772" y="3415236"/>
            <a:ext cx="2894011" cy="1468437"/>
          </a:xfrm>
          <a:custGeom>
            <a:avLst/>
            <a:gdLst>
              <a:gd name="connsiteX0" fmla="*/ 12700 w 2894011"/>
              <a:gd name="connsiteY0" fmla="*/ 12700 h 1468437"/>
              <a:gd name="connsiteX1" fmla="*/ 2881311 w 2894011"/>
              <a:gd name="connsiteY1" fmla="*/ 12700 h 1468437"/>
              <a:gd name="connsiteX2" fmla="*/ 2881311 w 2894011"/>
              <a:gd name="connsiteY2" fmla="*/ 1455737 h 1468437"/>
              <a:gd name="connsiteX3" fmla="*/ 12700 w 2894011"/>
              <a:gd name="connsiteY3" fmla="*/ 1455737 h 1468437"/>
              <a:gd name="connsiteX4" fmla="*/ 12700 w 2894011"/>
              <a:gd name="connsiteY4" fmla="*/ 12700 h 1468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94011" h="1468437">
                <a:moveTo>
                  <a:pt x="12700" y="12700"/>
                </a:moveTo>
                <a:lnTo>
                  <a:pt x="2881311" y="12700"/>
                </a:lnTo>
                <a:lnTo>
                  <a:pt x="2881311" y="1455737"/>
                </a:lnTo>
                <a:lnTo>
                  <a:pt x="12700" y="1455737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41311" y="3928535"/>
            <a:ext cx="775208" cy="457197"/>
          </a:xfrm>
          <a:custGeom>
            <a:avLst/>
            <a:gdLst>
              <a:gd name="connsiteX0" fmla="*/ 0 w 775208"/>
              <a:gd name="connsiteY0" fmla="*/ 114300 h 457197"/>
              <a:gd name="connsiteX1" fmla="*/ 546609 w 775208"/>
              <a:gd name="connsiteY1" fmla="*/ 114300 h 457197"/>
              <a:gd name="connsiteX2" fmla="*/ 546609 w 775208"/>
              <a:gd name="connsiteY2" fmla="*/ 0 h 457197"/>
              <a:gd name="connsiteX3" fmla="*/ 775208 w 775208"/>
              <a:gd name="connsiteY3" fmla="*/ 228598 h 457197"/>
              <a:gd name="connsiteX4" fmla="*/ 546609 w 775208"/>
              <a:gd name="connsiteY4" fmla="*/ 457197 h 457197"/>
              <a:gd name="connsiteX5" fmla="*/ 546609 w 775208"/>
              <a:gd name="connsiteY5" fmla="*/ 342898 h 457197"/>
              <a:gd name="connsiteX6" fmla="*/ 0 w 775208"/>
              <a:gd name="connsiteY6" fmla="*/ 342898 h 457197"/>
              <a:gd name="connsiteX7" fmla="*/ 0 w 775208"/>
              <a:gd name="connsiteY7" fmla="*/ 114300 h 457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75208" h="457197">
                <a:moveTo>
                  <a:pt x="0" y="114300"/>
                </a:moveTo>
                <a:lnTo>
                  <a:pt x="546609" y="114300"/>
                </a:lnTo>
                <a:lnTo>
                  <a:pt x="546609" y="0"/>
                </a:lnTo>
                <a:lnTo>
                  <a:pt x="775208" y="228598"/>
                </a:lnTo>
                <a:lnTo>
                  <a:pt x="546609" y="457197"/>
                </a:lnTo>
                <a:lnTo>
                  <a:pt x="546609" y="342898"/>
                </a:lnTo>
                <a:lnTo>
                  <a:pt x="0" y="342898"/>
                </a:lnTo>
                <a:lnTo>
                  <a:pt x="0" y="114300"/>
                </a:lnTo>
              </a:path>
            </a:pathLst>
          </a:custGeom>
          <a:solidFill>
            <a:srgbClr val="afab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28611" y="3915835"/>
            <a:ext cx="800607" cy="482597"/>
          </a:xfrm>
          <a:custGeom>
            <a:avLst/>
            <a:gdLst>
              <a:gd name="connsiteX0" fmla="*/ 12700 w 800607"/>
              <a:gd name="connsiteY0" fmla="*/ 127000 h 482597"/>
              <a:gd name="connsiteX1" fmla="*/ 559308 w 800607"/>
              <a:gd name="connsiteY1" fmla="*/ 127000 h 482597"/>
              <a:gd name="connsiteX2" fmla="*/ 559308 w 800607"/>
              <a:gd name="connsiteY2" fmla="*/ 12700 h 482597"/>
              <a:gd name="connsiteX3" fmla="*/ 787907 w 800607"/>
              <a:gd name="connsiteY3" fmla="*/ 241298 h 482597"/>
              <a:gd name="connsiteX4" fmla="*/ 559308 w 800607"/>
              <a:gd name="connsiteY4" fmla="*/ 469897 h 482597"/>
              <a:gd name="connsiteX5" fmla="*/ 559308 w 800607"/>
              <a:gd name="connsiteY5" fmla="*/ 355598 h 482597"/>
              <a:gd name="connsiteX6" fmla="*/ 12700 w 800607"/>
              <a:gd name="connsiteY6" fmla="*/ 355598 h 482597"/>
              <a:gd name="connsiteX7" fmla="*/ 12700 w 800607"/>
              <a:gd name="connsiteY7" fmla="*/ 127000 h 482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0607" h="482597">
                <a:moveTo>
                  <a:pt x="12700" y="127000"/>
                </a:moveTo>
                <a:lnTo>
                  <a:pt x="559308" y="127000"/>
                </a:lnTo>
                <a:lnTo>
                  <a:pt x="559308" y="12700"/>
                </a:lnTo>
                <a:lnTo>
                  <a:pt x="787907" y="241298"/>
                </a:lnTo>
                <a:lnTo>
                  <a:pt x="559308" y="469897"/>
                </a:lnTo>
                <a:lnTo>
                  <a:pt x="559308" y="355598"/>
                </a:lnTo>
                <a:lnTo>
                  <a:pt x="12700" y="355598"/>
                </a:lnTo>
                <a:lnTo>
                  <a:pt x="12700" y="1270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faba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84300" y="215900"/>
            <a:ext cx="77597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线上定位  –  Btrace  –典型的场景</a:t>
            </a:r>
            <a:r>
              <a:rPr lang="en-US" altLang="zh-CN" sz="32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1.    服务慢，能找出慢在哪一步，哪个函数里么？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907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2.  下列情况发生时，上下文是怎样的？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3581400"/>
            <a:ext cx="3492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调用栈</a:t>
            </a:r>
          </a:p>
          <a:p>
            <a:pPr>
              <a:lnSpc>
                <a:spcPts val="20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参数  </a:t>
            </a:r>
          </a:p>
          <a:p>
            <a:pPr>
              <a:lnSpc>
                <a:spcPts val="21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返回值  </a:t>
            </a:r>
          </a:p>
          <a:p>
            <a:pPr>
              <a:lnSpc>
                <a:spcPts val="20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this的属性值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584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e.g.    </a:t>
            </a:r>
          </a:p>
          <a:p>
            <a:pPr>
              <a:lnSpc>
                <a:spcPts val="2000"/>
              </a:lnSpc>
              <a:tabLst>
                <a:tab pos="584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584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什么情况下进入了这个处理分支？  </a:t>
            </a:r>
          </a:p>
          <a:p>
            <a:pPr>
              <a:lnSpc>
                <a:spcPts val="2000"/>
              </a:lnSpc>
              <a:tabLst>
                <a:tab pos="584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谁调用了System.gc()  ?  </a:t>
            </a:r>
          </a:p>
          <a:p>
            <a:pPr>
              <a:lnSpc>
                <a:spcPts val="2200"/>
              </a:lnSpc>
              <a:tabLst>
                <a:tab pos="584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谁构造了一个超大的ArrayList  ?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62700" y="3594100"/>
            <a:ext cx="14351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进入某个函数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进入某行代码 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构造某个对象 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抛出某个异常  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3425" y="5952818"/>
            <a:ext cx="914400" cy="25400"/>
          </a:xfrm>
          <a:custGeom>
            <a:avLst/>
            <a:gdLst>
              <a:gd name="connsiteX0" fmla="*/ 0 w 914400"/>
              <a:gd name="connsiteY0" fmla="*/ 12700 h 25400"/>
              <a:gd name="connsiteX1" fmla="*/ 914400 w 9144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" h="25400">
                <a:moveTo>
                  <a:pt x="0" y="12700"/>
                </a:moveTo>
                <a:lnTo>
                  <a:pt x="914400" y="12700"/>
                </a:lnTo>
              </a:path>
            </a:pathLst>
          </a:custGeom>
          <a:ln w="254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7825" y="5952818"/>
            <a:ext cx="3352799" cy="25400"/>
          </a:xfrm>
          <a:custGeom>
            <a:avLst/>
            <a:gdLst>
              <a:gd name="connsiteX0" fmla="*/ 0 w 3352799"/>
              <a:gd name="connsiteY0" fmla="*/ 12700 h 25400"/>
              <a:gd name="connsiteX1" fmla="*/ 3352799 w 335279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52799" h="25400">
                <a:moveTo>
                  <a:pt x="0" y="12700"/>
                </a:moveTo>
                <a:lnTo>
                  <a:pt x="3352799" y="12700"/>
                </a:lnTo>
              </a:path>
            </a:pathLst>
          </a:custGeom>
          <a:ln w="254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352800"/>
            <a:ext cx="11531600" cy="162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27500" y="215900"/>
            <a:ext cx="4826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线上定位  –  Btrace  –  示例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95700" y="2654300"/>
            <a:ext cx="4876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执行命令：./btrace  $pid  HelloWorld.java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828800"/>
            <a:ext cx="9423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打印实现了OspFilter接口的Filter链中，执行时间超过了1毫秒的Filter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5588000"/>
            <a:ext cx="4356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Btrace入门到熟练小工完全指南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4606" y="3380525"/>
            <a:ext cx="2489200" cy="25400"/>
          </a:xfrm>
          <a:custGeom>
            <a:avLst/>
            <a:gdLst>
              <a:gd name="connsiteX0" fmla="*/ 0 w 2489200"/>
              <a:gd name="connsiteY0" fmla="*/ 12700 h 25400"/>
              <a:gd name="connsiteX1" fmla="*/ 2489200 w 24892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0" h="25400">
                <a:moveTo>
                  <a:pt x="0" y="12700"/>
                </a:moveTo>
                <a:lnTo>
                  <a:pt x="2489200" y="12700"/>
                </a:lnTo>
              </a:path>
            </a:pathLst>
          </a:custGeom>
          <a:ln w="254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4606" y="4244125"/>
            <a:ext cx="3911600" cy="25400"/>
          </a:xfrm>
          <a:custGeom>
            <a:avLst/>
            <a:gdLst>
              <a:gd name="connsiteX0" fmla="*/ 0 w 3911600"/>
              <a:gd name="connsiteY0" fmla="*/ 12700 h 25400"/>
              <a:gd name="connsiteX1" fmla="*/ 3911599 w 391160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11600" h="25400">
                <a:moveTo>
                  <a:pt x="0" y="12700"/>
                </a:moveTo>
                <a:lnTo>
                  <a:pt x="3911599" y="12700"/>
                </a:lnTo>
              </a:path>
            </a:pathLst>
          </a:custGeom>
          <a:ln w="254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4606" y="5095025"/>
            <a:ext cx="7111999" cy="25400"/>
          </a:xfrm>
          <a:custGeom>
            <a:avLst/>
            <a:gdLst>
              <a:gd name="connsiteX0" fmla="*/ 0 w 7111999"/>
              <a:gd name="connsiteY0" fmla="*/ 12700 h 25400"/>
              <a:gd name="connsiteX1" fmla="*/ 7111999 w 711199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11999" h="25400">
                <a:moveTo>
                  <a:pt x="0" y="12700"/>
                </a:moveTo>
                <a:lnTo>
                  <a:pt x="7111999" y="12700"/>
                </a:lnTo>
              </a:path>
            </a:pathLst>
          </a:custGeom>
          <a:ln w="25400">
            <a:solidFill>
              <a:srgbClr val="0563c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067300" y="228600"/>
            <a:ext cx="1879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其他工具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1689100"/>
            <a:ext cx="10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2108200"/>
            <a:ext cx="61468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《另一份Java应用调优指南之－前菜》 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</a:t>
            </a: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2959100"/>
            <a:ext cx="3924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《Java火焰图》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by  鸟窝  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3822700"/>
            <a:ext cx="53467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《Java问题排查工具箱》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by  毕玄  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4673600"/>
            <a:ext cx="8547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《Java应用线上问题排查的常用工具和方法》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by  沐剑  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3840" y="4254586"/>
            <a:ext cx="1160463" cy="1160463"/>
          </a:xfrm>
          <a:custGeom>
            <a:avLst/>
            <a:gdLst>
              <a:gd name="connsiteX0" fmla="*/ 0 w 1160463"/>
              <a:gd name="connsiteY0" fmla="*/ 580231 h 1160463"/>
              <a:gd name="connsiteX1" fmla="*/ 580232 w 1160463"/>
              <a:gd name="connsiteY1" fmla="*/ 0 h 1160463"/>
              <a:gd name="connsiteX2" fmla="*/ 1160463 w 1160463"/>
              <a:gd name="connsiteY2" fmla="*/ 580231 h 1160463"/>
              <a:gd name="connsiteX3" fmla="*/ 580232 w 1160463"/>
              <a:gd name="connsiteY3" fmla="*/ 1160463 h 1160463"/>
              <a:gd name="connsiteX4" fmla="*/ 0 w 1160463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3" h="1160463">
                <a:moveTo>
                  <a:pt x="0" y="580231"/>
                </a:moveTo>
                <a:cubicBezTo>
                  <a:pt x="0" y="259778"/>
                  <a:pt x="259778" y="0"/>
                  <a:pt x="580232" y="0"/>
                </a:cubicBezTo>
                <a:cubicBezTo>
                  <a:pt x="900685" y="0"/>
                  <a:pt x="1160463" y="259778"/>
                  <a:pt x="1160463" y="580231"/>
                </a:cubicBezTo>
                <a:cubicBezTo>
                  <a:pt x="1160463" y="900685"/>
                  <a:pt x="900685" y="1160463"/>
                  <a:pt x="580232" y="1160463"/>
                </a:cubicBezTo>
                <a:cubicBezTo>
                  <a:pt x="259778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37461" y="4254586"/>
            <a:ext cx="1158876" cy="1160463"/>
          </a:xfrm>
          <a:custGeom>
            <a:avLst/>
            <a:gdLst>
              <a:gd name="connsiteX0" fmla="*/ 0 w 1158876"/>
              <a:gd name="connsiteY0" fmla="*/ 580231 h 1160463"/>
              <a:gd name="connsiteX1" fmla="*/ 579437 w 1158876"/>
              <a:gd name="connsiteY1" fmla="*/ 0 h 1160463"/>
              <a:gd name="connsiteX2" fmla="*/ 1158876 w 1158876"/>
              <a:gd name="connsiteY2" fmla="*/ 580231 h 1160463"/>
              <a:gd name="connsiteX3" fmla="*/ 579437 w 1158876"/>
              <a:gd name="connsiteY3" fmla="*/ 1160463 h 1160463"/>
              <a:gd name="connsiteX4" fmla="*/ 0 w 1158876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876" h="1160463">
                <a:moveTo>
                  <a:pt x="0" y="580231"/>
                </a:moveTo>
                <a:cubicBezTo>
                  <a:pt x="0" y="259778"/>
                  <a:pt x="259422" y="0"/>
                  <a:pt x="579437" y="0"/>
                </a:cubicBezTo>
                <a:cubicBezTo>
                  <a:pt x="899453" y="0"/>
                  <a:pt x="1158876" y="259778"/>
                  <a:pt x="1158876" y="580231"/>
                </a:cubicBezTo>
                <a:cubicBezTo>
                  <a:pt x="1158876" y="900685"/>
                  <a:pt x="899453" y="1160463"/>
                  <a:pt x="579437" y="1160463"/>
                </a:cubicBezTo>
                <a:cubicBezTo>
                  <a:pt x="259422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56707" y="4254586"/>
            <a:ext cx="1160460" cy="1160463"/>
          </a:xfrm>
          <a:custGeom>
            <a:avLst/>
            <a:gdLst>
              <a:gd name="connsiteX0" fmla="*/ 0 w 1160460"/>
              <a:gd name="connsiteY0" fmla="*/ 580231 h 1160463"/>
              <a:gd name="connsiteX1" fmla="*/ 580231 w 1160460"/>
              <a:gd name="connsiteY1" fmla="*/ 0 h 1160463"/>
              <a:gd name="connsiteX2" fmla="*/ 1160461 w 1160460"/>
              <a:gd name="connsiteY2" fmla="*/ 580231 h 1160463"/>
              <a:gd name="connsiteX3" fmla="*/ 580231 w 1160460"/>
              <a:gd name="connsiteY3" fmla="*/ 1160463 h 1160463"/>
              <a:gd name="connsiteX4" fmla="*/ 0 w 1160460"/>
              <a:gd name="connsiteY4" fmla="*/ 580231 h 1160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0" h="1160463">
                <a:moveTo>
                  <a:pt x="0" y="580231"/>
                </a:moveTo>
                <a:cubicBezTo>
                  <a:pt x="0" y="259778"/>
                  <a:pt x="259777" y="0"/>
                  <a:pt x="580231" y="0"/>
                </a:cubicBezTo>
                <a:cubicBezTo>
                  <a:pt x="900684" y="0"/>
                  <a:pt x="1160461" y="259778"/>
                  <a:pt x="1160461" y="580231"/>
                </a:cubicBezTo>
                <a:cubicBezTo>
                  <a:pt x="1160461" y="900685"/>
                  <a:pt x="900684" y="1160463"/>
                  <a:pt x="580231" y="1160463"/>
                </a:cubicBezTo>
                <a:cubicBezTo>
                  <a:pt x="259777" y="1160463"/>
                  <a:pt x="0" y="900685"/>
                  <a:pt x="0" y="580231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91473" y="4785123"/>
            <a:ext cx="415925" cy="181437"/>
          </a:xfrm>
          <a:custGeom>
            <a:avLst/>
            <a:gdLst>
              <a:gd name="connsiteX0" fmla="*/ 208977 w 415925"/>
              <a:gd name="connsiteY0" fmla="*/ 38733 h 181437"/>
              <a:gd name="connsiteX1" fmla="*/ 95358 w 415925"/>
              <a:gd name="connsiteY1" fmla="*/ 0 h 181437"/>
              <a:gd name="connsiteX2" fmla="*/ 0 w 415925"/>
              <a:gd name="connsiteY2" fmla="*/ 0 h 181437"/>
              <a:gd name="connsiteX3" fmla="*/ 0 w 415925"/>
              <a:gd name="connsiteY3" fmla="*/ 136587 h 181437"/>
              <a:gd name="connsiteX4" fmla="*/ 44635 w 415925"/>
              <a:gd name="connsiteY4" fmla="*/ 181437 h 181437"/>
              <a:gd name="connsiteX5" fmla="*/ 371288 w 415925"/>
              <a:gd name="connsiteY5" fmla="*/ 181437 h 181437"/>
              <a:gd name="connsiteX6" fmla="*/ 415925 w 415925"/>
              <a:gd name="connsiteY6" fmla="*/ 136587 h 181437"/>
              <a:gd name="connsiteX7" fmla="*/ 415925 w 415925"/>
              <a:gd name="connsiteY7" fmla="*/ 0 h 181437"/>
              <a:gd name="connsiteX8" fmla="*/ 320565 w 415925"/>
              <a:gd name="connsiteY8" fmla="*/ 0 h 181437"/>
              <a:gd name="connsiteX9" fmla="*/ 208977 w 415925"/>
              <a:gd name="connsiteY9" fmla="*/ 38733 h 181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15925" h="181437">
                <a:moveTo>
                  <a:pt x="208977" y="38733"/>
                </a:moveTo>
                <a:cubicBezTo>
                  <a:pt x="166370" y="38733"/>
                  <a:pt x="125792" y="24462"/>
                  <a:pt x="9535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6587"/>
                  <a:pt x="0" y="136587"/>
                  <a:pt x="0" y="136587"/>
                </a:cubicBezTo>
                <a:cubicBezTo>
                  <a:pt x="0" y="161051"/>
                  <a:pt x="20289" y="181437"/>
                  <a:pt x="44635" y="181437"/>
                </a:cubicBezTo>
                <a:cubicBezTo>
                  <a:pt x="371288" y="181437"/>
                  <a:pt x="371288" y="181437"/>
                  <a:pt x="371288" y="181437"/>
                </a:cubicBezTo>
                <a:cubicBezTo>
                  <a:pt x="395635" y="181437"/>
                  <a:pt x="415925" y="161051"/>
                  <a:pt x="415925" y="136587"/>
                </a:cubicBezTo>
                <a:cubicBezTo>
                  <a:pt x="415925" y="0"/>
                  <a:pt x="415925" y="0"/>
                  <a:pt x="415925" y="0"/>
                </a:cubicBezTo>
                <a:cubicBezTo>
                  <a:pt x="320565" y="0"/>
                  <a:pt x="320565" y="0"/>
                  <a:pt x="320565" y="0"/>
                </a:cubicBezTo>
                <a:cubicBezTo>
                  <a:pt x="290132" y="24462"/>
                  <a:pt x="251583" y="38733"/>
                  <a:pt x="208977" y="3873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5211" y="1600982"/>
            <a:ext cx="9479932" cy="1583166"/>
          </a:xfrm>
          <a:custGeom>
            <a:avLst/>
            <a:gdLst>
              <a:gd name="connsiteX0" fmla="*/ 9479931 w 9479932"/>
              <a:gd name="connsiteY0" fmla="*/ 0 h 1583166"/>
              <a:gd name="connsiteX1" fmla="*/ 9479931 w 9479932"/>
              <a:gd name="connsiteY1" fmla="*/ 1583166 h 1583166"/>
              <a:gd name="connsiteX2" fmla="*/ 0 w 9479932"/>
              <a:gd name="connsiteY2" fmla="*/ 1583166 h 1583166"/>
              <a:gd name="connsiteX3" fmla="*/ 0 w 9479932"/>
              <a:gd name="connsiteY3" fmla="*/ 0 h 1583166"/>
              <a:gd name="connsiteX4" fmla="*/ 9479931 w 9479932"/>
              <a:gd name="connsiteY4" fmla="*/ 0 h 1583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79932" h="1583166">
                <a:moveTo>
                  <a:pt x="9479932" y="0"/>
                </a:moveTo>
                <a:lnTo>
                  <a:pt x="9479931" y="1583166"/>
                </a:lnTo>
                <a:lnTo>
                  <a:pt x="0" y="1583166"/>
                </a:lnTo>
                <a:lnTo>
                  <a:pt x="0" y="0"/>
                </a:lnTo>
                <a:lnTo>
                  <a:pt x="9479931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6400" y="4533900"/>
            <a:ext cx="6096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1700" y="4546600"/>
            <a:ext cx="4445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8100" y="4546600"/>
            <a:ext cx="406400" cy="46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438400" y="5765800"/>
            <a:ext cx="1676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完成延伸阅读文章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5753100"/>
            <a:ext cx="2489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养成微基准测试一切的习惯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20100" y="5753100"/>
            <a:ext cx="1879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养成阅读源码的习惯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00200" y="228600"/>
            <a:ext cx="9207500" cy="379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88900" algn="l"/>
                <a:tab pos="1447800" algn="l"/>
                <a:tab pos="3467100" algn="l"/>
              </a:tabLst>
            </a:pPr>
            <a:r>
              <a:rPr lang="en-US" altLang="zh-CN" dirty="0" smtClean="0"/>
              <a:t>			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    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最后的话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88900" algn="l"/>
                <a:tab pos="1447800" algn="l"/>
                <a:tab pos="3467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调优是艺术，因为它源于深厚的知识，丰富的经验，和敏锐的直觉  </a:t>
            </a:r>
          </a:p>
          <a:p>
            <a:pPr>
              <a:lnSpc>
                <a:spcPts val="2800"/>
              </a:lnSpc>
              <a:tabLst>
                <a:tab pos="88900" algn="l"/>
                <a:tab pos="1447800" algn="l"/>
                <a:tab pos="3467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900"/>
              </a:lnSpc>
              <a:tabLst>
                <a:tab pos="88900" algn="l"/>
                <a:tab pos="1447800" algn="l"/>
                <a:tab pos="34671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                                                                                                                              －《Java性能权威指南》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88900" algn="l"/>
                <a:tab pos="1447800" algn="l"/>
                <a:tab pos="3467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本次分享只为大家在调优知识上作一个梳理  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21037" y="590551"/>
            <a:ext cx="5726110" cy="5726112"/>
          </a:xfrm>
          <a:custGeom>
            <a:avLst/>
            <a:gdLst>
              <a:gd name="connsiteX0" fmla="*/ 0 w 5726110"/>
              <a:gd name="connsiteY0" fmla="*/ 2863056 h 5726112"/>
              <a:gd name="connsiteX1" fmla="*/ 2863055 w 5726110"/>
              <a:gd name="connsiteY1" fmla="*/ 0 h 5726112"/>
              <a:gd name="connsiteX2" fmla="*/ 5726110 w 5726110"/>
              <a:gd name="connsiteY2" fmla="*/ 2863056 h 5726112"/>
              <a:gd name="connsiteX3" fmla="*/ 2863055 w 5726110"/>
              <a:gd name="connsiteY3" fmla="*/ 5726112 h 5726112"/>
              <a:gd name="connsiteX4" fmla="*/ 0 w 5726110"/>
              <a:gd name="connsiteY4" fmla="*/ 2863056 h 5726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6110" h="5726112">
                <a:moveTo>
                  <a:pt x="0" y="2863056"/>
                </a:moveTo>
                <a:cubicBezTo>
                  <a:pt x="0" y="1281833"/>
                  <a:pt x="1281833" y="0"/>
                  <a:pt x="2863055" y="0"/>
                </a:cubicBezTo>
                <a:cubicBezTo>
                  <a:pt x="4444277" y="0"/>
                  <a:pt x="5726110" y="1281833"/>
                  <a:pt x="5726110" y="2863056"/>
                </a:cubicBezTo>
                <a:cubicBezTo>
                  <a:pt x="5726110" y="4444278"/>
                  <a:pt x="4444277" y="5726112"/>
                  <a:pt x="2863055" y="5726112"/>
                </a:cubicBezTo>
                <a:cubicBezTo>
                  <a:pt x="1281833" y="5726112"/>
                  <a:pt x="0" y="4444278"/>
                  <a:pt x="0" y="2863056"/>
                </a:cubicBezTo>
              </a:path>
            </a:pathLst>
          </a:custGeom>
          <a:solidFill>
            <a:srgbClr val="6972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6287" y="685801"/>
            <a:ext cx="5535610" cy="5535612"/>
          </a:xfrm>
          <a:custGeom>
            <a:avLst/>
            <a:gdLst>
              <a:gd name="connsiteX0" fmla="*/ 44450 w 5535610"/>
              <a:gd name="connsiteY0" fmla="*/ 2767806 h 5535612"/>
              <a:gd name="connsiteX1" fmla="*/ 2767805 w 5535610"/>
              <a:gd name="connsiteY1" fmla="*/ 44450 h 5535612"/>
              <a:gd name="connsiteX2" fmla="*/ 5491160 w 5535610"/>
              <a:gd name="connsiteY2" fmla="*/ 2767806 h 5535612"/>
              <a:gd name="connsiteX3" fmla="*/ 2767805 w 5535610"/>
              <a:gd name="connsiteY3" fmla="*/ 5491162 h 5535612"/>
              <a:gd name="connsiteX4" fmla="*/ 44450 w 5535610"/>
              <a:gd name="connsiteY4" fmla="*/ 2767806 h 5535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35610" h="5535612">
                <a:moveTo>
                  <a:pt x="44450" y="2767806"/>
                </a:moveTo>
                <a:cubicBezTo>
                  <a:pt x="44450" y="1263738"/>
                  <a:pt x="1263737" y="44450"/>
                  <a:pt x="2767805" y="44450"/>
                </a:cubicBezTo>
                <a:cubicBezTo>
                  <a:pt x="4271873" y="44450"/>
                  <a:pt x="5491160" y="1263738"/>
                  <a:pt x="5491160" y="2767806"/>
                </a:cubicBezTo>
                <a:cubicBezTo>
                  <a:pt x="5491160" y="4271874"/>
                  <a:pt x="4271873" y="5491162"/>
                  <a:pt x="2767805" y="5491162"/>
                </a:cubicBezTo>
                <a:cubicBezTo>
                  <a:pt x="1263737" y="5491162"/>
                  <a:pt x="44450" y="4271874"/>
                  <a:pt x="44450" y="2767806"/>
                </a:cubicBez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d0eae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40050" y="292101"/>
            <a:ext cx="6324598" cy="6323012"/>
          </a:xfrm>
          <a:custGeom>
            <a:avLst/>
            <a:gdLst>
              <a:gd name="connsiteX0" fmla="*/ 6350 w 6324598"/>
              <a:gd name="connsiteY0" fmla="*/ 3161507 h 6323012"/>
              <a:gd name="connsiteX1" fmla="*/ 3162299 w 6324598"/>
              <a:gd name="connsiteY1" fmla="*/ 6350 h 6323012"/>
              <a:gd name="connsiteX2" fmla="*/ 6318248 w 6324598"/>
              <a:gd name="connsiteY2" fmla="*/ 3161507 h 6323012"/>
              <a:gd name="connsiteX3" fmla="*/ 3162299 w 6324598"/>
              <a:gd name="connsiteY3" fmla="*/ 6316662 h 6323012"/>
              <a:gd name="connsiteX4" fmla="*/ 6350 w 6324598"/>
              <a:gd name="connsiteY4" fmla="*/ 3161507 h 6323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4598" h="6323012">
                <a:moveTo>
                  <a:pt x="6350" y="3161507"/>
                </a:moveTo>
                <a:cubicBezTo>
                  <a:pt x="6350" y="1418961"/>
                  <a:pt x="1419316" y="6350"/>
                  <a:pt x="3162299" y="6350"/>
                </a:cubicBezTo>
                <a:cubicBezTo>
                  <a:pt x="4905281" y="6350"/>
                  <a:pt x="6318248" y="1418961"/>
                  <a:pt x="6318248" y="3161507"/>
                </a:cubicBezTo>
                <a:cubicBezTo>
                  <a:pt x="6318248" y="4904050"/>
                  <a:pt x="4905281" y="6316662"/>
                  <a:pt x="3162299" y="6316662"/>
                </a:cubicBezTo>
                <a:cubicBezTo>
                  <a:pt x="1419316" y="6316662"/>
                  <a:pt x="6350" y="4904050"/>
                  <a:pt x="6350" y="316150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0175" y="-6348"/>
            <a:ext cx="6850062" cy="6850062"/>
          </a:xfrm>
          <a:custGeom>
            <a:avLst/>
            <a:gdLst>
              <a:gd name="connsiteX0" fmla="*/ 6350 w 6850062"/>
              <a:gd name="connsiteY0" fmla="*/ 3425030 h 6850062"/>
              <a:gd name="connsiteX1" fmla="*/ 3425031 w 6850062"/>
              <a:gd name="connsiteY1" fmla="*/ 6349 h 6850062"/>
              <a:gd name="connsiteX2" fmla="*/ 6843712 w 6850062"/>
              <a:gd name="connsiteY2" fmla="*/ 3425030 h 6850062"/>
              <a:gd name="connsiteX3" fmla="*/ 3425031 w 6850062"/>
              <a:gd name="connsiteY3" fmla="*/ 6843712 h 6850062"/>
              <a:gd name="connsiteX4" fmla="*/ 6350 w 6850062"/>
              <a:gd name="connsiteY4" fmla="*/ 3425030 h 6850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0062" h="6850062">
                <a:moveTo>
                  <a:pt x="6350" y="3425030"/>
                </a:moveTo>
                <a:cubicBezTo>
                  <a:pt x="6350" y="1536945"/>
                  <a:pt x="1536945" y="6349"/>
                  <a:pt x="3425031" y="6349"/>
                </a:cubicBezTo>
                <a:cubicBezTo>
                  <a:pt x="5313116" y="6349"/>
                  <a:pt x="6843712" y="1536945"/>
                  <a:pt x="6843712" y="3425030"/>
                </a:cubicBezTo>
                <a:cubicBezTo>
                  <a:pt x="6843712" y="5313116"/>
                  <a:pt x="5313116" y="6843712"/>
                  <a:pt x="3425031" y="6843712"/>
                </a:cubicBezTo>
                <a:cubicBezTo>
                  <a:pt x="1536945" y="6843712"/>
                  <a:pt x="6350" y="5313116"/>
                  <a:pt x="6350" y="342503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48098" y="2987676"/>
            <a:ext cx="4332287" cy="19049"/>
          </a:xfrm>
          <a:custGeom>
            <a:avLst/>
            <a:gdLst>
              <a:gd name="connsiteX0" fmla="*/ 6350 w 4332287"/>
              <a:gd name="connsiteY0" fmla="*/ 6350 h 19049"/>
              <a:gd name="connsiteX1" fmla="*/ 4325937 w 4332287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32287" h="19049">
                <a:moveTo>
                  <a:pt x="6350" y="6350"/>
                </a:moveTo>
                <a:lnTo>
                  <a:pt x="4325937" y="63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7600" y="3200400"/>
            <a:ext cx="2400300" cy="238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5300" y="0"/>
            <a:ext cx="86614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92600" y="2095500"/>
            <a:ext cx="3771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公众号：春天的旁边 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5998" y="1"/>
            <a:ext cx="6095998" cy="6857998"/>
          </a:xfrm>
          <a:custGeom>
            <a:avLst/>
            <a:gdLst>
              <a:gd name="connsiteX0" fmla="*/ 0 w 6095998"/>
              <a:gd name="connsiteY0" fmla="*/ 0 h 6857998"/>
              <a:gd name="connsiteX1" fmla="*/ 6095998 w 6095998"/>
              <a:gd name="connsiteY1" fmla="*/ 0 h 6857998"/>
              <a:gd name="connsiteX2" fmla="*/ 6095998 w 6095998"/>
              <a:gd name="connsiteY2" fmla="*/ 6857997 h 6857998"/>
              <a:gd name="connsiteX3" fmla="*/ 0 w 6095998"/>
              <a:gd name="connsiteY3" fmla="*/ 6857997 h 6857998"/>
              <a:gd name="connsiteX4" fmla="*/ 0 w 6095998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5998" h="6857998">
                <a:moveTo>
                  <a:pt x="0" y="0"/>
                </a:moveTo>
                <a:lnTo>
                  <a:pt x="6095998" y="0"/>
                </a:lnTo>
                <a:lnTo>
                  <a:pt x="6095998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5100" y="1397000"/>
            <a:ext cx="5549900" cy="450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网上的信息很丰富  ？</a:t>
            </a:r>
            <a:r>
              <a:rPr lang="en-US" altLang="zh-CN" sz="32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Java已发展十几年，不同版本的新旧信息全堆在一起。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谁都可以把自己的理解放到网上，然后被各种  </a:t>
            </a:r>
          </a:p>
          <a:p>
            <a:pPr>
              <a:lnSpc>
                <a:spcPts val="20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网站转载，转载。。。但缺少一个纠错的机制。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这份幻灯片也会有同样的过时或有失偏颇的命运。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000"/>
              </a:lnSpc>
              <a:tabLst>
                <a:tab pos="685800" algn="l"/>
              </a:tabLst>
            </a:pPr>
            <a:r>
              <a:rPr lang="en-US" altLang="zh-CN" sz="18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94500" y="1397000"/>
            <a:ext cx="47625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一些过时的经典语录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函数参数设为  final  能提升性能  </a:t>
            </a:r>
          </a:p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不使用getter/setter，直接访问属性提升性能  </a:t>
            </a: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设置+XX:+UseFastAccessors  提升getter性能  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将变量设为Null能加快内存回收</a:t>
            </a:r>
            <a:r>
              <a:rPr lang="en-US" altLang="zh-CN" sz="18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2065" y="3972349"/>
            <a:ext cx="3138961" cy="1155888"/>
          </a:xfrm>
          <a:custGeom>
            <a:avLst/>
            <a:gdLst>
              <a:gd name="connsiteX0" fmla="*/ 0 w 3138961"/>
              <a:gd name="connsiteY0" fmla="*/ 17754 h 1155888"/>
              <a:gd name="connsiteX1" fmla="*/ 17753 w 3138961"/>
              <a:gd name="connsiteY1" fmla="*/ 0 h 1155888"/>
              <a:gd name="connsiteX2" fmla="*/ 3121207 w 3138961"/>
              <a:gd name="connsiteY2" fmla="*/ 0 h 1155888"/>
              <a:gd name="connsiteX3" fmla="*/ 3138961 w 3138961"/>
              <a:gd name="connsiteY3" fmla="*/ 17754 h 1155888"/>
              <a:gd name="connsiteX4" fmla="*/ 3138961 w 3138961"/>
              <a:gd name="connsiteY4" fmla="*/ 1138133 h 1155888"/>
              <a:gd name="connsiteX5" fmla="*/ 3121207 w 3138961"/>
              <a:gd name="connsiteY5" fmla="*/ 1155887 h 1155888"/>
              <a:gd name="connsiteX6" fmla="*/ 17753 w 3138961"/>
              <a:gd name="connsiteY6" fmla="*/ 1155887 h 1155888"/>
              <a:gd name="connsiteX7" fmla="*/ 0 w 3138961"/>
              <a:gd name="connsiteY7" fmla="*/ 1138133 h 1155888"/>
              <a:gd name="connsiteX8" fmla="*/ 0 w 3138961"/>
              <a:gd name="connsiteY8" fmla="*/ 17754 h 1155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138961" h="1155888">
                <a:moveTo>
                  <a:pt x="0" y="17754"/>
                </a:moveTo>
                <a:cubicBezTo>
                  <a:pt x="0" y="7949"/>
                  <a:pt x="7947" y="0"/>
                  <a:pt x="17753" y="0"/>
                </a:cubicBezTo>
                <a:lnTo>
                  <a:pt x="3121207" y="0"/>
                </a:lnTo>
                <a:cubicBezTo>
                  <a:pt x="3131012" y="0"/>
                  <a:pt x="3138961" y="7949"/>
                  <a:pt x="3138961" y="17754"/>
                </a:cubicBezTo>
                <a:lnTo>
                  <a:pt x="3138961" y="1138133"/>
                </a:lnTo>
                <a:cubicBezTo>
                  <a:pt x="3138961" y="1147939"/>
                  <a:pt x="3131012" y="1155887"/>
                  <a:pt x="3121207" y="1155887"/>
                </a:cubicBezTo>
                <a:lnTo>
                  <a:pt x="17753" y="1155887"/>
                </a:lnTo>
                <a:cubicBezTo>
                  <a:pt x="7947" y="1155887"/>
                  <a:pt x="0" y="1147939"/>
                  <a:pt x="0" y="1138133"/>
                </a:cubicBezTo>
                <a:lnTo>
                  <a:pt x="0" y="17754"/>
                </a:lnTo>
              </a:path>
            </a:pathLst>
          </a:custGeom>
          <a:solidFill>
            <a:srgbClr val="f7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3648" y="1466554"/>
            <a:ext cx="3177378" cy="1496427"/>
          </a:xfrm>
          <a:custGeom>
            <a:avLst/>
            <a:gdLst>
              <a:gd name="connsiteX0" fmla="*/ 0 w 3177378"/>
              <a:gd name="connsiteY0" fmla="*/ 22985 h 1496427"/>
              <a:gd name="connsiteX1" fmla="*/ 22983 w 3177378"/>
              <a:gd name="connsiteY1" fmla="*/ 0 h 1496427"/>
              <a:gd name="connsiteX2" fmla="*/ 3154394 w 3177378"/>
              <a:gd name="connsiteY2" fmla="*/ 0 h 1496427"/>
              <a:gd name="connsiteX3" fmla="*/ 3177378 w 3177378"/>
              <a:gd name="connsiteY3" fmla="*/ 22985 h 1496427"/>
              <a:gd name="connsiteX4" fmla="*/ 3177378 w 3177378"/>
              <a:gd name="connsiteY4" fmla="*/ 1473442 h 1496427"/>
              <a:gd name="connsiteX5" fmla="*/ 3154394 w 3177378"/>
              <a:gd name="connsiteY5" fmla="*/ 1496427 h 1496427"/>
              <a:gd name="connsiteX6" fmla="*/ 22983 w 3177378"/>
              <a:gd name="connsiteY6" fmla="*/ 1496427 h 1496427"/>
              <a:gd name="connsiteX7" fmla="*/ 0 w 3177378"/>
              <a:gd name="connsiteY7" fmla="*/ 1473442 h 1496427"/>
              <a:gd name="connsiteX8" fmla="*/ 0 w 3177378"/>
              <a:gd name="connsiteY8" fmla="*/ 22985 h 1496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177378" h="1496427">
                <a:moveTo>
                  <a:pt x="0" y="22985"/>
                </a:moveTo>
                <a:cubicBezTo>
                  <a:pt x="0" y="10290"/>
                  <a:pt x="10290" y="0"/>
                  <a:pt x="22983" y="0"/>
                </a:cubicBezTo>
                <a:lnTo>
                  <a:pt x="3154394" y="0"/>
                </a:lnTo>
                <a:cubicBezTo>
                  <a:pt x="3167087" y="0"/>
                  <a:pt x="3177378" y="10290"/>
                  <a:pt x="3177378" y="22985"/>
                </a:cubicBezTo>
                <a:lnTo>
                  <a:pt x="3177378" y="1473442"/>
                </a:lnTo>
                <a:cubicBezTo>
                  <a:pt x="3177378" y="1486136"/>
                  <a:pt x="3167087" y="1496427"/>
                  <a:pt x="3154394" y="1496427"/>
                </a:cubicBezTo>
                <a:lnTo>
                  <a:pt x="22983" y="1496427"/>
                </a:lnTo>
                <a:cubicBezTo>
                  <a:pt x="10290" y="1496427"/>
                  <a:pt x="0" y="1486136"/>
                  <a:pt x="0" y="1473442"/>
                </a:cubicBezTo>
                <a:lnTo>
                  <a:pt x="0" y="22985"/>
                </a:lnTo>
              </a:path>
            </a:pathLst>
          </a:custGeom>
          <a:solidFill>
            <a:srgbClr val="f6f6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1968500"/>
            <a:ext cx="3060700" cy="398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5300" y="1930400"/>
            <a:ext cx="3060700" cy="400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8500" y="1435100"/>
            <a:ext cx="3314700" cy="163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43900" y="3937000"/>
            <a:ext cx="3289300" cy="129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737100" y="279400"/>
            <a:ext cx="2743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可靠资料推荐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34400" y="5308600"/>
            <a:ext cx="143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那些老外大能</a:t>
            </a:r>
            <a:r>
              <a:rPr lang="en-US" altLang="zh-CN" sz="18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34400" y="5575300"/>
            <a:ext cx="50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34400" y="5816600"/>
            <a:ext cx="2921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http://java-performance.info/</a:t>
            </a:r>
            <a:r>
              <a:rPr lang="en-US" altLang="zh-CN" sz="1600" u="sng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</a:t>
            </a: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 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6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58200" y="1638300"/>
            <a:ext cx="50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595959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R大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58200" y="1905000"/>
            <a:ext cx="273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RednaxelaFX，莫枢，  Azul  JVM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JavaEye，知乎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58200" y="2336800"/>
            <a:ext cx="38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58200" y="2501900"/>
            <a:ext cx="12700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1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1400" u="sng" dirty="0" smtClean="0">
                <a:solidFill>
                  <a:srgbClr val="0563c1"/>
                </a:solidFill>
                <a:latin typeface="微软雅黑" pitchFamily="18" charset="0"/>
                <a:cs typeface="微软雅黑" pitchFamily="18" charset="0"/>
              </a:rPr>
              <a:t>知乎：R大是谁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3086100"/>
            <a:ext cx="520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笨神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3365500"/>
            <a:ext cx="2184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你假笨，寒泉子，阿里JVM  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公众号：你假笨</a:t>
            </a: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0" dirty="0" smtClean="0">
                <a:solidFill>
                  <a:srgbClr val="3f3e4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4178300"/>
            <a:ext cx="520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毕玄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4457700"/>
            <a:ext cx="1346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Bluedavy，阿里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4673600"/>
            <a:ext cx="1562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公众号：HelloJava 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4371" y="4322764"/>
            <a:ext cx="3011485" cy="2522535"/>
          </a:xfrm>
          <a:custGeom>
            <a:avLst/>
            <a:gdLst>
              <a:gd name="connsiteX0" fmla="*/ 1505743 w 3011485"/>
              <a:gd name="connsiteY0" fmla="*/ 6350 h 2522535"/>
              <a:gd name="connsiteX1" fmla="*/ 1505743 w 3011485"/>
              <a:gd name="connsiteY1" fmla="*/ 6350 h 2522535"/>
              <a:gd name="connsiteX2" fmla="*/ 3005136 w 3011485"/>
              <a:gd name="connsiteY2" fmla="*/ 2516185 h 2522535"/>
              <a:gd name="connsiteX3" fmla="*/ 1505743 w 3011485"/>
              <a:gd name="connsiteY3" fmla="*/ 2516185 h 2522535"/>
              <a:gd name="connsiteX4" fmla="*/ 1505743 w 3011485"/>
              <a:gd name="connsiteY4" fmla="*/ 2516185 h 2522535"/>
              <a:gd name="connsiteX5" fmla="*/ 6350 w 3011485"/>
              <a:gd name="connsiteY5" fmla="*/ 2516185 h 2522535"/>
              <a:gd name="connsiteX6" fmla="*/ 1505743 w 3011485"/>
              <a:gd name="connsiteY6" fmla="*/ 6350 h 2522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1485" h="2522535">
                <a:moveTo>
                  <a:pt x="1505743" y="6350"/>
                </a:moveTo>
                <a:lnTo>
                  <a:pt x="1505743" y="6350"/>
                </a:lnTo>
                <a:lnTo>
                  <a:pt x="3005136" y="2516185"/>
                </a:lnTo>
                <a:lnTo>
                  <a:pt x="1505743" y="2516185"/>
                </a:lnTo>
                <a:lnTo>
                  <a:pt x="1505743" y="2516185"/>
                </a:lnTo>
                <a:lnTo>
                  <a:pt x="6350" y="2516185"/>
                </a:lnTo>
                <a:lnTo>
                  <a:pt x="150574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5892" y="5435600"/>
            <a:ext cx="2838449" cy="1411287"/>
          </a:xfrm>
          <a:custGeom>
            <a:avLst/>
            <a:gdLst>
              <a:gd name="connsiteX0" fmla="*/ 1419224 w 2838449"/>
              <a:gd name="connsiteY0" fmla="*/ 6350 h 1411287"/>
              <a:gd name="connsiteX1" fmla="*/ 2832099 w 2838449"/>
              <a:gd name="connsiteY1" fmla="*/ 1404937 h 1411287"/>
              <a:gd name="connsiteX2" fmla="*/ 1419224 w 2838449"/>
              <a:gd name="connsiteY2" fmla="*/ 1404937 h 1411287"/>
              <a:gd name="connsiteX3" fmla="*/ 6350 w 2838449"/>
              <a:gd name="connsiteY3" fmla="*/ 1404937 h 1411287"/>
              <a:gd name="connsiteX4" fmla="*/ 1419224 w 2838449"/>
              <a:gd name="connsiteY4" fmla="*/ 6350 h 1411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38449" h="1411287">
                <a:moveTo>
                  <a:pt x="1419224" y="6350"/>
                </a:moveTo>
                <a:lnTo>
                  <a:pt x="2832099" y="1404937"/>
                </a:lnTo>
                <a:lnTo>
                  <a:pt x="1419224" y="1404937"/>
                </a:lnTo>
                <a:lnTo>
                  <a:pt x="6350" y="1404937"/>
                </a:lnTo>
                <a:lnTo>
                  <a:pt x="141922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5117" y="5461000"/>
            <a:ext cx="1412875" cy="1397000"/>
          </a:xfrm>
          <a:custGeom>
            <a:avLst/>
            <a:gdLst>
              <a:gd name="connsiteX0" fmla="*/ 0 w 1412875"/>
              <a:gd name="connsiteY0" fmla="*/ 1397000 h 1397000"/>
              <a:gd name="connsiteX1" fmla="*/ 0 w 1412875"/>
              <a:gd name="connsiteY1" fmla="*/ 0 h 1397000"/>
              <a:gd name="connsiteX2" fmla="*/ 1412875 w 1412875"/>
              <a:gd name="connsiteY2" fmla="*/ 1397000 h 1397000"/>
              <a:gd name="connsiteX3" fmla="*/ 0 w 1412875"/>
              <a:gd name="connsiteY3" fmla="*/ 1397000 h 139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875" h="1397000">
                <a:moveTo>
                  <a:pt x="0" y="1397000"/>
                </a:moveTo>
                <a:lnTo>
                  <a:pt x="0" y="0"/>
                </a:lnTo>
                <a:lnTo>
                  <a:pt x="1412875" y="1397000"/>
                </a:lnTo>
                <a:lnTo>
                  <a:pt x="0" y="1397000"/>
                </a:lnTo>
              </a:path>
            </a:pathLst>
          </a:custGeom>
          <a:solidFill>
            <a:srgbClr val="b3dd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2242" y="5461000"/>
            <a:ext cx="1412875" cy="1397000"/>
          </a:xfrm>
          <a:custGeom>
            <a:avLst/>
            <a:gdLst>
              <a:gd name="connsiteX0" fmla="*/ 1412875 w 1412875"/>
              <a:gd name="connsiteY0" fmla="*/ 1397000 h 1397000"/>
              <a:gd name="connsiteX1" fmla="*/ 1412875 w 1412875"/>
              <a:gd name="connsiteY1" fmla="*/ 0 h 1397000"/>
              <a:gd name="connsiteX2" fmla="*/ 0 w 1412875"/>
              <a:gd name="connsiteY2" fmla="*/ 1397000 h 1397000"/>
              <a:gd name="connsiteX3" fmla="*/ 1412875 w 1412875"/>
              <a:gd name="connsiteY3" fmla="*/ 1397000 h 139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875" h="1397000">
                <a:moveTo>
                  <a:pt x="1412875" y="1397000"/>
                </a:moveTo>
                <a:lnTo>
                  <a:pt x="1412875" y="0"/>
                </a:lnTo>
                <a:lnTo>
                  <a:pt x="0" y="1397000"/>
                </a:lnTo>
                <a:lnTo>
                  <a:pt x="1412875" y="139700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8183" y="4346575"/>
            <a:ext cx="1498600" cy="2511425"/>
          </a:xfrm>
          <a:custGeom>
            <a:avLst/>
            <a:gdLst>
              <a:gd name="connsiteX0" fmla="*/ 1498600 w 1498600"/>
              <a:gd name="connsiteY0" fmla="*/ 2511425 h 2511425"/>
              <a:gd name="connsiteX1" fmla="*/ 1498600 w 1498600"/>
              <a:gd name="connsiteY1" fmla="*/ 0 h 2511425"/>
              <a:gd name="connsiteX2" fmla="*/ 0 w 1498600"/>
              <a:gd name="connsiteY2" fmla="*/ 2511425 h 2511425"/>
              <a:gd name="connsiteX3" fmla="*/ 1498600 w 1498600"/>
              <a:gd name="connsiteY3" fmla="*/ 2511425 h 2511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600" h="2511425">
                <a:moveTo>
                  <a:pt x="1498600" y="2511425"/>
                </a:moveTo>
                <a:lnTo>
                  <a:pt x="1498600" y="0"/>
                </a:lnTo>
                <a:lnTo>
                  <a:pt x="0" y="2511425"/>
                </a:lnTo>
                <a:lnTo>
                  <a:pt x="1498600" y="2511425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29320" y="4346575"/>
            <a:ext cx="1500185" cy="2511425"/>
          </a:xfrm>
          <a:custGeom>
            <a:avLst/>
            <a:gdLst>
              <a:gd name="connsiteX0" fmla="*/ 0 w 1500185"/>
              <a:gd name="connsiteY0" fmla="*/ 2511425 h 2511425"/>
              <a:gd name="connsiteX1" fmla="*/ 0 w 1500185"/>
              <a:gd name="connsiteY1" fmla="*/ 0 h 2511425"/>
              <a:gd name="connsiteX2" fmla="*/ 1500185 w 1500185"/>
              <a:gd name="connsiteY2" fmla="*/ 2511425 h 2511425"/>
              <a:gd name="connsiteX3" fmla="*/ 0 w 1500185"/>
              <a:gd name="connsiteY3" fmla="*/ 2511425 h 2511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00185" h="2511425">
                <a:moveTo>
                  <a:pt x="0" y="2511425"/>
                </a:moveTo>
                <a:lnTo>
                  <a:pt x="0" y="0"/>
                </a:lnTo>
                <a:lnTo>
                  <a:pt x="1500185" y="2511425"/>
                </a:lnTo>
                <a:lnTo>
                  <a:pt x="0" y="2511425"/>
                </a:lnTo>
              </a:path>
            </a:pathLst>
          </a:custGeom>
          <a:solidFill>
            <a:srgbClr val="b3dd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64279" y="5151437"/>
            <a:ext cx="1412875" cy="1706562"/>
          </a:xfrm>
          <a:custGeom>
            <a:avLst/>
            <a:gdLst>
              <a:gd name="connsiteX0" fmla="*/ 1412875 w 1412875"/>
              <a:gd name="connsiteY0" fmla="*/ 1706561 h 1706562"/>
              <a:gd name="connsiteX1" fmla="*/ 1412875 w 1412875"/>
              <a:gd name="connsiteY1" fmla="*/ 0 h 1706562"/>
              <a:gd name="connsiteX2" fmla="*/ 0 w 1412875"/>
              <a:gd name="connsiteY2" fmla="*/ 1706561 h 1706562"/>
              <a:gd name="connsiteX3" fmla="*/ 1412875 w 1412875"/>
              <a:gd name="connsiteY3" fmla="*/ 1706561 h 1706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875" h="1706562">
                <a:moveTo>
                  <a:pt x="1412875" y="1706561"/>
                </a:moveTo>
                <a:lnTo>
                  <a:pt x="1412875" y="0"/>
                </a:lnTo>
                <a:lnTo>
                  <a:pt x="0" y="1706561"/>
                </a:lnTo>
                <a:lnTo>
                  <a:pt x="1412875" y="1706561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77154" y="5151437"/>
            <a:ext cx="1412875" cy="1706562"/>
          </a:xfrm>
          <a:custGeom>
            <a:avLst/>
            <a:gdLst>
              <a:gd name="connsiteX0" fmla="*/ 0 w 1412875"/>
              <a:gd name="connsiteY0" fmla="*/ 1706561 h 1706562"/>
              <a:gd name="connsiteX1" fmla="*/ 0 w 1412875"/>
              <a:gd name="connsiteY1" fmla="*/ 0 h 1706562"/>
              <a:gd name="connsiteX2" fmla="*/ 1412875 w 1412875"/>
              <a:gd name="connsiteY2" fmla="*/ 1706561 h 1706562"/>
              <a:gd name="connsiteX3" fmla="*/ 0 w 1412875"/>
              <a:gd name="connsiteY3" fmla="*/ 1706561 h 1706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12875" h="1706562">
                <a:moveTo>
                  <a:pt x="0" y="1706561"/>
                </a:moveTo>
                <a:lnTo>
                  <a:pt x="0" y="0"/>
                </a:lnTo>
                <a:lnTo>
                  <a:pt x="1412875" y="1706561"/>
                </a:lnTo>
                <a:lnTo>
                  <a:pt x="0" y="1706561"/>
                </a:lnTo>
              </a:path>
            </a:pathLst>
          </a:custGeom>
          <a:solidFill>
            <a:srgbClr val="56545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3642" y="4511675"/>
            <a:ext cx="720726" cy="719137"/>
          </a:xfrm>
          <a:custGeom>
            <a:avLst/>
            <a:gdLst>
              <a:gd name="connsiteX0" fmla="*/ 0 w 720726"/>
              <a:gd name="connsiteY0" fmla="*/ 359568 h 719137"/>
              <a:gd name="connsiteX1" fmla="*/ 360362 w 720726"/>
              <a:gd name="connsiteY1" fmla="*/ 0 h 719137"/>
              <a:gd name="connsiteX2" fmla="*/ 720726 w 720726"/>
              <a:gd name="connsiteY2" fmla="*/ 359568 h 719137"/>
              <a:gd name="connsiteX3" fmla="*/ 360362 w 720726"/>
              <a:gd name="connsiteY3" fmla="*/ 719137 h 719137"/>
              <a:gd name="connsiteX4" fmla="*/ 0 w 720726"/>
              <a:gd name="connsiteY4" fmla="*/ 359568 h 719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726" h="719137">
                <a:moveTo>
                  <a:pt x="0" y="359568"/>
                </a:moveTo>
                <a:cubicBezTo>
                  <a:pt x="0" y="160983"/>
                  <a:pt x="161340" y="0"/>
                  <a:pt x="360362" y="0"/>
                </a:cubicBezTo>
                <a:cubicBezTo>
                  <a:pt x="559385" y="0"/>
                  <a:pt x="720726" y="160983"/>
                  <a:pt x="720726" y="359568"/>
                </a:cubicBezTo>
                <a:cubicBezTo>
                  <a:pt x="720726" y="558153"/>
                  <a:pt x="559385" y="719137"/>
                  <a:pt x="360362" y="719137"/>
                </a:cubicBezTo>
                <a:cubicBezTo>
                  <a:pt x="161340" y="719137"/>
                  <a:pt x="0" y="558153"/>
                  <a:pt x="0" y="359568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7292" y="4505325"/>
            <a:ext cx="733425" cy="731837"/>
          </a:xfrm>
          <a:custGeom>
            <a:avLst/>
            <a:gdLst>
              <a:gd name="connsiteX0" fmla="*/ 6350 w 733425"/>
              <a:gd name="connsiteY0" fmla="*/ 365919 h 731837"/>
              <a:gd name="connsiteX1" fmla="*/ 366712 w 733425"/>
              <a:gd name="connsiteY1" fmla="*/ 6350 h 731837"/>
              <a:gd name="connsiteX2" fmla="*/ 727075 w 733425"/>
              <a:gd name="connsiteY2" fmla="*/ 365919 h 731837"/>
              <a:gd name="connsiteX3" fmla="*/ 366712 w 733425"/>
              <a:gd name="connsiteY3" fmla="*/ 725487 h 731837"/>
              <a:gd name="connsiteX4" fmla="*/ 6350 w 733425"/>
              <a:gd name="connsiteY4" fmla="*/ 365919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3425" h="731837">
                <a:moveTo>
                  <a:pt x="6350" y="365919"/>
                </a:moveTo>
                <a:cubicBezTo>
                  <a:pt x="6350" y="167334"/>
                  <a:pt x="167690" y="6350"/>
                  <a:pt x="366712" y="6350"/>
                </a:cubicBezTo>
                <a:cubicBezTo>
                  <a:pt x="565736" y="6350"/>
                  <a:pt x="727075" y="167334"/>
                  <a:pt x="727075" y="365919"/>
                </a:cubicBezTo>
                <a:cubicBezTo>
                  <a:pt x="727075" y="564503"/>
                  <a:pt x="565736" y="725487"/>
                  <a:pt x="366712" y="725487"/>
                </a:cubicBezTo>
                <a:cubicBezTo>
                  <a:pt x="167690" y="725487"/>
                  <a:pt x="6350" y="564503"/>
                  <a:pt x="6350" y="36591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7742" y="4152900"/>
            <a:ext cx="719137" cy="720726"/>
          </a:xfrm>
          <a:custGeom>
            <a:avLst/>
            <a:gdLst>
              <a:gd name="connsiteX0" fmla="*/ 0 w 719137"/>
              <a:gd name="connsiteY0" fmla="*/ 360363 h 720726"/>
              <a:gd name="connsiteX1" fmla="*/ 359568 w 719137"/>
              <a:gd name="connsiteY1" fmla="*/ 0 h 720726"/>
              <a:gd name="connsiteX2" fmla="*/ 719137 w 719137"/>
              <a:gd name="connsiteY2" fmla="*/ 360363 h 720726"/>
              <a:gd name="connsiteX3" fmla="*/ 359568 w 719137"/>
              <a:gd name="connsiteY3" fmla="*/ 720726 h 720726"/>
              <a:gd name="connsiteX4" fmla="*/ 0 w 719137"/>
              <a:gd name="connsiteY4" fmla="*/ 360363 h 720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137" h="720726">
                <a:moveTo>
                  <a:pt x="0" y="360363"/>
                </a:moveTo>
                <a:cubicBezTo>
                  <a:pt x="0" y="161340"/>
                  <a:pt x="160983" y="0"/>
                  <a:pt x="359568" y="0"/>
                </a:cubicBezTo>
                <a:cubicBezTo>
                  <a:pt x="558153" y="0"/>
                  <a:pt x="719137" y="161340"/>
                  <a:pt x="719137" y="360363"/>
                </a:cubicBezTo>
                <a:cubicBezTo>
                  <a:pt x="719137" y="559386"/>
                  <a:pt x="558153" y="720726"/>
                  <a:pt x="359568" y="720726"/>
                </a:cubicBezTo>
                <a:cubicBezTo>
                  <a:pt x="160983" y="720726"/>
                  <a:pt x="0" y="559386"/>
                  <a:pt x="0" y="360363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46731" y="3405188"/>
            <a:ext cx="719137" cy="720725"/>
          </a:xfrm>
          <a:custGeom>
            <a:avLst/>
            <a:gdLst>
              <a:gd name="connsiteX0" fmla="*/ 0 w 719137"/>
              <a:gd name="connsiteY0" fmla="*/ 360362 h 720725"/>
              <a:gd name="connsiteX1" fmla="*/ 359568 w 719137"/>
              <a:gd name="connsiteY1" fmla="*/ 0 h 720725"/>
              <a:gd name="connsiteX2" fmla="*/ 719137 w 719137"/>
              <a:gd name="connsiteY2" fmla="*/ 360362 h 720725"/>
              <a:gd name="connsiteX3" fmla="*/ 359568 w 719137"/>
              <a:gd name="connsiteY3" fmla="*/ 720725 h 720725"/>
              <a:gd name="connsiteX4" fmla="*/ 0 w 719137"/>
              <a:gd name="connsiteY4" fmla="*/ 360362 h 720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9137" h="720725">
                <a:moveTo>
                  <a:pt x="0" y="360362"/>
                </a:moveTo>
                <a:cubicBezTo>
                  <a:pt x="0" y="161339"/>
                  <a:pt x="160985" y="0"/>
                  <a:pt x="359568" y="0"/>
                </a:cubicBezTo>
                <a:cubicBezTo>
                  <a:pt x="558153" y="0"/>
                  <a:pt x="719137" y="161339"/>
                  <a:pt x="719137" y="360362"/>
                </a:cubicBezTo>
                <a:cubicBezTo>
                  <a:pt x="719137" y="559385"/>
                  <a:pt x="558153" y="720725"/>
                  <a:pt x="359568" y="720725"/>
                </a:cubicBezTo>
                <a:cubicBezTo>
                  <a:pt x="160985" y="720725"/>
                  <a:pt x="0" y="559385"/>
                  <a:pt x="0" y="360362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40381" y="3398838"/>
            <a:ext cx="731837" cy="733426"/>
          </a:xfrm>
          <a:custGeom>
            <a:avLst/>
            <a:gdLst>
              <a:gd name="connsiteX0" fmla="*/ 6350 w 731837"/>
              <a:gd name="connsiteY0" fmla="*/ 366712 h 733426"/>
              <a:gd name="connsiteX1" fmla="*/ 365918 w 731837"/>
              <a:gd name="connsiteY1" fmla="*/ 6350 h 733426"/>
              <a:gd name="connsiteX2" fmla="*/ 725487 w 731837"/>
              <a:gd name="connsiteY2" fmla="*/ 366712 h 733426"/>
              <a:gd name="connsiteX3" fmla="*/ 365918 w 731837"/>
              <a:gd name="connsiteY3" fmla="*/ 727076 h 733426"/>
              <a:gd name="connsiteX4" fmla="*/ 6350 w 731837"/>
              <a:gd name="connsiteY4" fmla="*/ 366712 h 733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837" h="733426">
                <a:moveTo>
                  <a:pt x="6350" y="366712"/>
                </a:moveTo>
                <a:cubicBezTo>
                  <a:pt x="6350" y="167690"/>
                  <a:pt x="167334" y="6350"/>
                  <a:pt x="365918" y="6350"/>
                </a:cubicBezTo>
                <a:cubicBezTo>
                  <a:pt x="564503" y="6350"/>
                  <a:pt x="725487" y="167690"/>
                  <a:pt x="725487" y="366712"/>
                </a:cubicBezTo>
                <a:cubicBezTo>
                  <a:pt x="725487" y="565736"/>
                  <a:pt x="564503" y="727076"/>
                  <a:pt x="365918" y="727076"/>
                </a:cubicBezTo>
                <a:cubicBezTo>
                  <a:pt x="167334" y="727076"/>
                  <a:pt x="6350" y="565736"/>
                  <a:pt x="6350" y="36671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85808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02896" y="4953133"/>
            <a:ext cx="91771" cy="91941"/>
          </a:xfrm>
          <a:custGeom>
            <a:avLst/>
            <a:gdLst>
              <a:gd name="connsiteX0" fmla="*/ 45774 w 91771"/>
              <a:gd name="connsiteY0" fmla="*/ 91941 h 91941"/>
              <a:gd name="connsiteX1" fmla="*/ 0 w 91771"/>
              <a:gd name="connsiteY1" fmla="*/ 0 h 91941"/>
              <a:gd name="connsiteX2" fmla="*/ 91771 w 91771"/>
              <a:gd name="connsiteY2" fmla="*/ 0 h 91941"/>
              <a:gd name="connsiteX3" fmla="*/ 45774 w 91771"/>
              <a:gd name="connsiteY3" fmla="*/ 91941 h 9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771" h="91941">
                <a:moveTo>
                  <a:pt x="45774" y="91941"/>
                </a:moveTo>
                <a:lnTo>
                  <a:pt x="0" y="0"/>
                </a:lnTo>
                <a:lnTo>
                  <a:pt x="91771" y="0"/>
                </a:lnTo>
                <a:lnTo>
                  <a:pt x="45774" y="91941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63369" y="3516313"/>
            <a:ext cx="84919" cy="430211"/>
          </a:xfrm>
          <a:custGeom>
            <a:avLst/>
            <a:gdLst>
              <a:gd name="connsiteX0" fmla="*/ 84919 w 84919"/>
              <a:gd name="connsiteY0" fmla="*/ 387324 h 430211"/>
              <a:gd name="connsiteX1" fmla="*/ 42459 w 84919"/>
              <a:gd name="connsiteY1" fmla="*/ 430211 h 430211"/>
              <a:gd name="connsiteX2" fmla="*/ 0 w 84919"/>
              <a:gd name="connsiteY2" fmla="*/ 387324 h 430211"/>
              <a:gd name="connsiteX3" fmla="*/ 0 w 84919"/>
              <a:gd name="connsiteY3" fmla="*/ 42886 h 430211"/>
              <a:gd name="connsiteX4" fmla="*/ 42459 w 84919"/>
              <a:gd name="connsiteY4" fmla="*/ 0 h 430211"/>
              <a:gd name="connsiteX5" fmla="*/ 84919 w 84919"/>
              <a:gd name="connsiteY5" fmla="*/ 42886 h 430211"/>
              <a:gd name="connsiteX6" fmla="*/ 84919 w 84919"/>
              <a:gd name="connsiteY6" fmla="*/ 387324 h 430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4919" h="430211">
                <a:moveTo>
                  <a:pt x="84919" y="387324"/>
                </a:moveTo>
                <a:cubicBezTo>
                  <a:pt x="84919" y="411448"/>
                  <a:pt x="65017" y="430211"/>
                  <a:pt x="42459" y="430211"/>
                </a:cubicBezTo>
                <a:cubicBezTo>
                  <a:pt x="18576" y="430211"/>
                  <a:pt x="0" y="411448"/>
                  <a:pt x="0" y="387324"/>
                </a:cubicBezTo>
                <a:cubicBezTo>
                  <a:pt x="0" y="42886"/>
                  <a:pt x="0" y="42886"/>
                  <a:pt x="0" y="42886"/>
                </a:cubicBezTo>
                <a:cubicBezTo>
                  <a:pt x="0" y="18763"/>
                  <a:pt x="18576" y="0"/>
                  <a:pt x="42459" y="0"/>
                </a:cubicBezTo>
                <a:cubicBezTo>
                  <a:pt x="65017" y="0"/>
                  <a:pt x="84919" y="18763"/>
                  <a:pt x="84919" y="42886"/>
                </a:cubicBezTo>
                <a:lnTo>
                  <a:pt x="84919" y="387324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38820" y="3778798"/>
            <a:ext cx="83977" cy="167726"/>
          </a:xfrm>
          <a:custGeom>
            <a:avLst/>
            <a:gdLst>
              <a:gd name="connsiteX0" fmla="*/ 83977 w 83977"/>
              <a:gd name="connsiteY0" fmla="*/ 124788 h 167726"/>
              <a:gd name="connsiteX1" fmla="*/ 42653 w 83977"/>
              <a:gd name="connsiteY1" fmla="*/ 167726 h 167726"/>
              <a:gd name="connsiteX2" fmla="*/ 0 w 83977"/>
              <a:gd name="connsiteY2" fmla="*/ 124788 h 167726"/>
              <a:gd name="connsiteX3" fmla="*/ 0 w 83977"/>
              <a:gd name="connsiteY3" fmla="*/ 42938 h 167726"/>
              <a:gd name="connsiteX4" fmla="*/ 42653 w 83977"/>
              <a:gd name="connsiteY4" fmla="*/ 0 h 167726"/>
              <a:gd name="connsiteX5" fmla="*/ 83977 w 83977"/>
              <a:gd name="connsiteY5" fmla="*/ 42938 h 167726"/>
              <a:gd name="connsiteX6" fmla="*/ 83977 w 83977"/>
              <a:gd name="connsiteY6" fmla="*/ 124788 h 167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977" h="167726">
                <a:moveTo>
                  <a:pt x="83977" y="124788"/>
                </a:moveTo>
                <a:cubicBezTo>
                  <a:pt x="83977" y="148941"/>
                  <a:pt x="65316" y="167726"/>
                  <a:pt x="42653" y="167726"/>
                </a:cubicBezTo>
                <a:cubicBezTo>
                  <a:pt x="18661" y="167726"/>
                  <a:pt x="0" y="148941"/>
                  <a:pt x="0" y="124788"/>
                </a:cubicBezTo>
                <a:cubicBezTo>
                  <a:pt x="0" y="42938"/>
                  <a:pt x="0" y="42938"/>
                  <a:pt x="0" y="42938"/>
                </a:cubicBezTo>
                <a:cubicBezTo>
                  <a:pt x="0" y="18785"/>
                  <a:pt x="18661" y="0"/>
                  <a:pt x="42653" y="0"/>
                </a:cubicBezTo>
                <a:cubicBezTo>
                  <a:pt x="65316" y="0"/>
                  <a:pt x="83977" y="18785"/>
                  <a:pt x="83977" y="42938"/>
                </a:cubicBezTo>
                <a:lnTo>
                  <a:pt x="83977" y="124788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8862" y="3654663"/>
            <a:ext cx="84920" cy="291861"/>
          </a:xfrm>
          <a:custGeom>
            <a:avLst/>
            <a:gdLst>
              <a:gd name="connsiteX0" fmla="*/ 84919 w 84920"/>
              <a:gd name="connsiteY0" fmla="*/ 249018 h 291861"/>
              <a:gd name="connsiteX1" fmla="*/ 42460 w 84920"/>
              <a:gd name="connsiteY1" fmla="*/ 291861 h 291861"/>
              <a:gd name="connsiteX2" fmla="*/ 0 w 84920"/>
              <a:gd name="connsiteY2" fmla="*/ 249018 h 291861"/>
              <a:gd name="connsiteX3" fmla="*/ 0 w 84920"/>
              <a:gd name="connsiteY3" fmla="*/ 42842 h 291861"/>
              <a:gd name="connsiteX4" fmla="*/ 42460 w 84920"/>
              <a:gd name="connsiteY4" fmla="*/ 0 h 291861"/>
              <a:gd name="connsiteX5" fmla="*/ 84919 w 84920"/>
              <a:gd name="connsiteY5" fmla="*/ 42842 h 291861"/>
              <a:gd name="connsiteX6" fmla="*/ 84919 w 84920"/>
              <a:gd name="connsiteY6" fmla="*/ 249018 h 291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4920" h="291861">
                <a:moveTo>
                  <a:pt x="84919" y="249018"/>
                </a:moveTo>
                <a:cubicBezTo>
                  <a:pt x="84919" y="273118"/>
                  <a:pt x="65016" y="291861"/>
                  <a:pt x="42460" y="291861"/>
                </a:cubicBezTo>
                <a:cubicBezTo>
                  <a:pt x="18576" y="291861"/>
                  <a:pt x="0" y="273118"/>
                  <a:pt x="0" y="249018"/>
                </a:cubicBezTo>
                <a:cubicBezTo>
                  <a:pt x="0" y="42842"/>
                  <a:pt x="0" y="42842"/>
                  <a:pt x="0" y="42842"/>
                </a:cubicBezTo>
                <a:cubicBezTo>
                  <a:pt x="0" y="18742"/>
                  <a:pt x="18576" y="0"/>
                  <a:pt x="42460" y="0"/>
                </a:cubicBezTo>
                <a:cubicBezTo>
                  <a:pt x="65016" y="0"/>
                  <a:pt x="84919" y="18742"/>
                  <a:pt x="84919" y="42842"/>
                </a:cubicBezTo>
                <a:lnTo>
                  <a:pt x="84919" y="249018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3900" y="4711700"/>
            <a:ext cx="3683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3900" y="4318000"/>
            <a:ext cx="5080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067300" y="254000"/>
            <a:ext cx="193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基本原则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3606800"/>
            <a:ext cx="2895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Don’t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Trust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67300" y="2692400"/>
            <a:ext cx="2514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Show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code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80400" y="1879600"/>
            <a:ext cx="1587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简单即正义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3962400"/>
            <a:ext cx="2489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怀疑一切，微基准测试一切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3086100"/>
            <a:ext cx="306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阅读JDK的代码，阅读一切的代码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80400" y="2286000"/>
            <a:ext cx="193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6857998"/>
          </a:xfrm>
          <a:custGeom>
            <a:avLst/>
            <a:gdLst>
              <a:gd name="connsiteX0" fmla="*/ 0 w 12191997"/>
              <a:gd name="connsiteY0" fmla="*/ 0 h 6857998"/>
              <a:gd name="connsiteX1" fmla="*/ 12191997 w 12191997"/>
              <a:gd name="connsiteY1" fmla="*/ 0 h 6857998"/>
              <a:gd name="connsiteX2" fmla="*/ 12191997 w 12191997"/>
              <a:gd name="connsiteY2" fmla="*/ 6857997 h 6857998"/>
              <a:gd name="connsiteX3" fmla="*/ 0 w 12191997"/>
              <a:gd name="connsiteY3" fmla="*/ 6857997 h 6857998"/>
              <a:gd name="connsiteX4" fmla="*/ 0 w 12191997"/>
              <a:gd name="connsiteY4" fmla="*/ 0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6857998">
                <a:moveTo>
                  <a:pt x="0" y="0"/>
                </a:moveTo>
                <a:lnTo>
                  <a:pt x="12191997" y="0"/>
                </a:lnTo>
                <a:lnTo>
                  <a:pt x="12191997" y="6857997"/>
                </a:lnTo>
                <a:lnTo>
                  <a:pt x="0" y="6857997"/>
                </a:lnTo>
                <a:lnTo>
                  <a:pt x="0" y="0"/>
                </a:lnTo>
              </a:path>
            </a:pathLst>
          </a:custGeom>
          <a:solidFill>
            <a:srgbClr val="e7e9d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7723" y="1147762"/>
            <a:ext cx="4692649" cy="19049"/>
          </a:xfrm>
          <a:custGeom>
            <a:avLst/>
            <a:gdLst>
              <a:gd name="connsiteX0" fmla="*/ 6350 w 4692649"/>
              <a:gd name="connsiteY0" fmla="*/ 7937 h 19049"/>
              <a:gd name="connsiteX1" fmla="*/ 4686299 w 4692649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9" h="19049">
                <a:moveTo>
                  <a:pt x="6350" y="7937"/>
                </a:moveTo>
                <a:lnTo>
                  <a:pt x="4686299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550" y="1147762"/>
            <a:ext cx="4692648" cy="19049"/>
          </a:xfrm>
          <a:custGeom>
            <a:avLst/>
            <a:gdLst>
              <a:gd name="connsiteX0" fmla="*/ 6350 w 4692648"/>
              <a:gd name="connsiteY0" fmla="*/ 7937 h 19049"/>
              <a:gd name="connsiteX1" fmla="*/ 4686298 w 4692648"/>
              <a:gd name="connsiteY1" fmla="*/ 6350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2648" h="19049">
                <a:moveTo>
                  <a:pt x="6350" y="7937"/>
                </a:moveTo>
                <a:lnTo>
                  <a:pt x="4686298" y="6350"/>
                </a:lnTo>
              </a:path>
            </a:pathLst>
          </a:custGeom>
          <a:ln w="12700">
            <a:solidFill>
              <a:srgbClr val="2f263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7337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5 w 306791"/>
              <a:gd name="connsiteY1" fmla="*/ 0 h 307975"/>
              <a:gd name="connsiteX2" fmla="*/ 306791 w 306791"/>
              <a:gd name="connsiteY2" fmla="*/ 153987 h 307975"/>
              <a:gd name="connsiteX3" fmla="*/ 153395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5" y="0"/>
                </a:cubicBezTo>
                <a:cubicBezTo>
                  <a:pt x="238113" y="0"/>
                  <a:pt x="306791" y="68941"/>
                  <a:pt x="306791" y="153987"/>
                </a:cubicBezTo>
                <a:cubicBezTo>
                  <a:pt x="306791" y="239033"/>
                  <a:pt x="238113" y="307975"/>
                  <a:pt x="153395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0987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4551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7 w 306792"/>
              <a:gd name="connsiteY1" fmla="*/ 0 h 307975"/>
              <a:gd name="connsiteX2" fmla="*/ 306792 w 306792"/>
              <a:gd name="connsiteY2" fmla="*/ 153987 h 307975"/>
              <a:gd name="connsiteX3" fmla="*/ 153397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7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7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201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1766" y="1000126"/>
            <a:ext cx="306792" cy="307975"/>
          </a:xfrm>
          <a:custGeom>
            <a:avLst/>
            <a:gdLst>
              <a:gd name="connsiteX0" fmla="*/ 0 w 306792"/>
              <a:gd name="connsiteY0" fmla="*/ 153987 h 307975"/>
              <a:gd name="connsiteX1" fmla="*/ 153396 w 306792"/>
              <a:gd name="connsiteY1" fmla="*/ 0 h 307975"/>
              <a:gd name="connsiteX2" fmla="*/ 306792 w 306792"/>
              <a:gd name="connsiteY2" fmla="*/ 153987 h 307975"/>
              <a:gd name="connsiteX3" fmla="*/ 153396 w 306792"/>
              <a:gd name="connsiteY3" fmla="*/ 307975 h 307975"/>
              <a:gd name="connsiteX4" fmla="*/ 0 w 306792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2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2" y="68941"/>
                  <a:pt x="306792" y="153987"/>
                </a:cubicBezTo>
                <a:cubicBezTo>
                  <a:pt x="306792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35416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82" y="1000126"/>
            <a:ext cx="306791" cy="307975"/>
          </a:xfrm>
          <a:custGeom>
            <a:avLst/>
            <a:gdLst>
              <a:gd name="connsiteX0" fmla="*/ 0 w 306791"/>
              <a:gd name="connsiteY0" fmla="*/ 153987 h 307975"/>
              <a:gd name="connsiteX1" fmla="*/ 153396 w 306791"/>
              <a:gd name="connsiteY1" fmla="*/ 0 h 307975"/>
              <a:gd name="connsiteX2" fmla="*/ 306791 w 306791"/>
              <a:gd name="connsiteY2" fmla="*/ 153987 h 307975"/>
              <a:gd name="connsiteX3" fmla="*/ 153396 w 306791"/>
              <a:gd name="connsiteY3" fmla="*/ 307975 h 307975"/>
              <a:gd name="connsiteX4" fmla="*/ 0 w 306791"/>
              <a:gd name="connsiteY4" fmla="*/ 153987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791" h="307975">
                <a:moveTo>
                  <a:pt x="0" y="153987"/>
                </a:moveTo>
                <a:cubicBezTo>
                  <a:pt x="0" y="68941"/>
                  <a:pt x="68677" y="0"/>
                  <a:pt x="153396" y="0"/>
                </a:cubicBezTo>
                <a:cubicBezTo>
                  <a:pt x="238114" y="0"/>
                  <a:pt x="306791" y="68941"/>
                  <a:pt x="306791" y="153987"/>
                </a:cubicBezTo>
                <a:cubicBezTo>
                  <a:pt x="306791" y="239033"/>
                  <a:pt x="238114" y="307975"/>
                  <a:pt x="153396" y="307975"/>
                </a:cubicBezTo>
                <a:cubicBezTo>
                  <a:pt x="68677" y="307975"/>
                  <a:pt x="0" y="239033"/>
                  <a:pt x="0" y="153987"/>
                </a:cubicBez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2632" y="993776"/>
            <a:ext cx="319492" cy="320675"/>
          </a:xfrm>
          <a:custGeom>
            <a:avLst/>
            <a:gdLst>
              <a:gd name="connsiteX0" fmla="*/ 6350 w 319492"/>
              <a:gd name="connsiteY0" fmla="*/ 160337 h 320675"/>
              <a:gd name="connsiteX1" fmla="*/ 159746 w 319492"/>
              <a:gd name="connsiteY1" fmla="*/ 6350 h 320675"/>
              <a:gd name="connsiteX2" fmla="*/ 313142 w 319492"/>
              <a:gd name="connsiteY2" fmla="*/ 160337 h 320675"/>
              <a:gd name="connsiteX3" fmla="*/ 159746 w 319492"/>
              <a:gd name="connsiteY3" fmla="*/ 314325 h 320675"/>
              <a:gd name="connsiteX4" fmla="*/ 6350 w 319492"/>
              <a:gd name="connsiteY4" fmla="*/ 160337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9492" h="320675">
                <a:moveTo>
                  <a:pt x="6350" y="160337"/>
                </a:moveTo>
                <a:cubicBezTo>
                  <a:pt x="6350" y="75292"/>
                  <a:pt x="75027" y="6350"/>
                  <a:pt x="159746" y="6350"/>
                </a:cubicBezTo>
                <a:cubicBezTo>
                  <a:pt x="244464" y="6350"/>
                  <a:pt x="313142" y="75292"/>
                  <a:pt x="313142" y="160337"/>
                </a:cubicBezTo>
                <a:cubicBezTo>
                  <a:pt x="313142" y="245383"/>
                  <a:pt x="244464" y="314325"/>
                  <a:pt x="159746" y="314325"/>
                </a:cubicBezTo>
                <a:cubicBezTo>
                  <a:pt x="75027" y="314325"/>
                  <a:pt x="6350" y="245383"/>
                  <a:pt x="6350" y="16033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6929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5951" y="2790004"/>
            <a:ext cx="2184399" cy="3644899"/>
          </a:xfrm>
          <a:custGeom>
            <a:avLst/>
            <a:gdLst>
              <a:gd name="connsiteX0" fmla="*/ 0 w 2184399"/>
              <a:gd name="connsiteY0" fmla="*/ 0 h 3644899"/>
              <a:gd name="connsiteX1" fmla="*/ 2184399 w 2184399"/>
              <a:gd name="connsiteY1" fmla="*/ 0 h 3644899"/>
              <a:gd name="connsiteX2" fmla="*/ 2184399 w 2184399"/>
              <a:gd name="connsiteY2" fmla="*/ 3644899 h 3644899"/>
              <a:gd name="connsiteX3" fmla="*/ 0 w 2184399"/>
              <a:gd name="connsiteY3" fmla="*/ 3644899 h 3644899"/>
              <a:gd name="connsiteX4" fmla="*/ 0 w 2184399"/>
              <a:gd name="connsiteY4" fmla="*/ 0 h 364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399" h="3644899">
                <a:moveTo>
                  <a:pt x="0" y="0"/>
                </a:moveTo>
                <a:lnTo>
                  <a:pt x="2184399" y="0"/>
                </a:lnTo>
                <a:lnTo>
                  <a:pt x="2184399" y="3644899"/>
                </a:lnTo>
                <a:lnTo>
                  <a:pt x="0" y="3644899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6313" y="2790004"/>
            <a:ext cx="2184400" cy="3644899"/>
          </a:xfrm>
          <a:custGeom>
            <a:avLst/>
            <a:gdLst>
              <a:gd name="connsiteX0" fmla="*/ 0 w 2184400"/>
              <a:gd name="connsiteY0" fmla="*/ 0 h 3644899"/>
              <a:gd name="connsiteX1" fmla="*/ 2184400 w 2184400"/>
              <a:gd name="connsiteY1" fmla="*/ 0 h 3644899"/>
              <a:gd name="connsiteX2" fmla="*/ 2184400 w 2184400"/>
              <a:gd name="connsiteY2" fmla="*/ 3644899 h 3644899"/>
              <a:gd name="connsiteX3" fmla="*/ 0 w 2184400"/>
              <a:gd name="connsiteY3" fmla="*/ 3644899 h 3644899"/>
              <a:gd name="connsiteX4" fmla="*/ 0 w 2184400"/>
              <a:gd name="connsiteY4" fmla="*/ 0 h 364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400" h="3644899">
                <a:moveTo>
                  <a:pt x="0" y="0"/>
                </a:moveTo>
                <a:lnTo>
                  <a:pt x="2184400" y="0"/>
                </a:lnTo>
                <a:lnTo>
                  <a:pt x="2184400" y="3644899"/>
                </a:lnTo>
                <a:lnTo>
                  <a:pt x="0" y="3644899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9963" y="2783654"/>
            <a:ext cx="2197099" cy="3657599"/>
          </a:xfrm>
          <a:custGeom>
            <a:avLst/>
            <a:gdLst>
              <a:gd name="connsiteX0" fmla="*/ 6350 w 2197099"/>
              <a:gd name="connsiteY0" fmla="*/ 6350 h 3657599"/>
              <a:gd name="connsiteX1" fmla="*/ 2190749 w 2197099"/>
              <a:gd name="connsiteY1" fmla="*/ 6350 h 3657599"/>
              <a:gd name="connsiteX2" fmla="*/ 2190749 w 2197099"/>
              <a:gd name="connsiteY2" fmla="*/ 3651249 h 3657599"/>
              <a:gd name="connsiteX3" fmla="*/ 6350 w 2197099"/>
              <a:gd name="connsiteY3" fmla="*/ 3651249 h 3657599"/>
              <a:gd name="connsiteX4" fmla="*/ 6350 w 2197099"/>
              <a:gd name="connsiteY4" fmla="*/ 6350 h 3657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7099" h="3657599">
                <a:moveTo>
                  <a:pt x="6350" y="6350"/>
                </a:moveTo>
                <a:lnTo>
                  <a:pt x="2190749" y="6350"/>
                </a:lnTo>
                <a:lnTo>
                  <a:pt x="2190749" y="3651249"/>
                </a:lnTo>
                <a:lnTo>
                  <a:pt x="6350" y="365124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fab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8263" y="2796354"/>
            <a:ext cx="2184400" cy="3644899"/>
          </a:xfrm>
          <a:custGeom>
            <a:avLst/>
            <a:gdLst>
              <a:gd name="connsiteX0" fmla="*/ 0 w 2184400"/>
              <a:gd name="connsiteY0" fmla="*/ 0 h 3644899"/>
              <a:gd name="connsiteX1" fmla="*/ 2184400 w 2184400"/>
              <a:gd name="connsiteY1" fmla="*/ 0 h 3644899"/>
              <a:gd name="connsiteX2" fmla="*/ 2184400 w 2184400"/>
              <a:gd name="connsiteY2" fmla="*/ 3644899 h 3644899"/>
              <a:gd name="connsiteX3" fmla="*/ 0 w 2184400"/>
              <a:gd name="connsiteY3" fmla="*/ 3644899 h 3644899"/>
              <a:gd name="connsiteX4" fmla="*/ 0 w 2184400"/>
              <a:gd name="connsiteY4" fmla="*/ 0 h 3644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84400" h="3644899">
                <a:moveTo>
                  <a:pt x="0" y="0"/>
                </a:moveTo>
                <a:lnTo>
                  <a:pt x="2184400" y="0"/>
                </a:lnTo>
                <a:lnTo>
                  <a:pt x="2184400" y="3644899"/>
                </a:lnTo>
                <a:lnTo>
                  <a:pt x="0" y="3644899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9826" y="2913829"/>
            <a:ext cx="1870074" cy="522286"/>
          </a:xfrm>
          <a:custGeom>
            <a:avLst/>
            <a:gdLst>
              <a:gd name="connsiteX0" fmla="*/ 0 w 1870074"/>
              <a:gd name="connsiteY0" fmla="*/ 0 h 522286"/>
              <a:gd name="connsiteX1" fmla="*/ 1870074 w 1870074"/>
              <a:gd name="connsiteY1" fmla="*/ 0 h 522286"/>
              <a:gd name="connsiteX2" fmla="*/ 1870074 w 1870074"/>
              <a:gd name="connsiteY2" fmla="*/ 522286 h 522286"/>
              <a:gd name="connsiteX3" fmla="*/ 0 w 1870074"/>
              <a:gd name="connsiteY3" fmla="*/ 522286 h 522286"/>
              <a:gd name="connsiteX4" fmla="*/ 0 w 1870074"/>
              <a:gd name="connsiteY4" fmla="*/ 0 h 522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0074" h="522286">
                <a:moveTo>
                  <a:pt x="0" y="0"/>
                </a:moveTo>
                <a:lnTo>
                  <a:pt x="1870074" y="0"/>
                </a:lnTo>
                <a:lnTo>
                  <a:pt x="1870074" y="522286"/>
                </a:lnTo>
                <a:lnTo>
                  <a:pt x="0" y="522286"/>
                </a:lnTo>
                <a:lnTo>
                  <a:pt x="0" y="0"/>
                </a:lnTo>
              </a:path>
            </a:pathLst>
          </a:custGeom>
          <a:solidFill>
            <a:srgbClr val="2f26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8351" y="2915417"/>
            <a:ext cx="1870074" cy="522287"/>
          </a:xfrm>
          <a:custGeom>
            <a:avLst/>
            <a:gdLst>
              <a:gd name="connsiteX0" fmla="*/ 0 w 1870074"/>
              <a:gd name="connsiteY0" fmla="*/ 0 h 522287"/>
              <a:gd name="connsiteX1" fmla="*/ 1870074 w 1870074"/>
              <a:gd name="connsiteY1" fmla="*/ 0 h 522287"/>
              <a:gd name="connsiteX2" fmla="*/ 1870074 w 1870074"/>
              <a:gd name="connsiteY2" fmla="*/ 522287 h 522287"/>
              <a:gd name="connsiteX3" fmla="*/ 0 w 1870074"/>
              <a:gd name="connsiteY3" fmla="*/ 522287 h 522287"/>
              <a:gd name="connsiteX4" fmla="*/ 0 w 1870074"/>
              <a:gd name="connsiteY4" fmla="*/ 0 h 522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0074" h="522287">
                <a:moveTo>
                  <a:pt x="0" y="0"/>
                </a:moveTo>
                <a:lnTo>
                  <a:pt x="1870074" y="0"/>
                </a:lnTo>
                <a:lnTo>
                  <a:pt x="1870074" y="522287"/>
                </a:lnTo>
                <a:lnTo>
                  <a:pt x="0" y="522287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5425" y="2913829"/>
            <a:ext cx="1870075" cy="522286"/>
          </a:xfrm>
          <a:custGeom>
            <a:avLst/>
            <a:gdLst>
              <a:gd name="connsiteX0" fmla="*/ 0 w 1870075"/>
              <a:gd name="connsiteY0" fmla="*/ 0 h 522286"/>
              <a:gd name="connsiteX1" fmla="*/ 1870075 w 1870075"/>
              <a:gd name="connsiteY1" fmla="*/ 0 h 522286"/>
              <a:gd name="connsiteX2" fmla="*/ 1870075 w 1870075"/>
              <a:gd name="connsiteY2" fmla="*/ 522286 h 522286"/>
              <a:gd name="connsiteX3" fmla="*/ 0 w 1870075"/>
              <a:gd name="connsiteY3" fmla="*/ 522286 h 522286"/>
              <a:gd name="connsiteX4" fmla="*/ 0 w 1870075"/>
              <a:gd name="connsiteY4" fmla="*/ 0 h 522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0075" h="522286">
                <a:moveTo>
                  <a:pt x="0" y="0"/>
                </a:moveTo>
                <a:lnTo>
                  <a:pt x="1870075" y="0"/>
                </a:lnTo>
                <a:lnTo>
                  <a:pt x="1870075" y="522286"/>
                </a:lnTo>
                <a:lnTo>
                  <a:pt x="0" y="522286"/>
                </a:lnTo>
                <a:lnTo>
                  <a:pt x="0" y="0"/>
                </a:lnTo>
              </a:path>
            </a:pathLst>
          </a:custGeom>
          <a:solidFill>
            <a:srgbClr val="d0ea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451600"/>
            <a:ext cx="1282700" cy="38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387600" y="2768600"/>
            <a:ext cx="17272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</a:t>
            </a:r>
            <a:r>
              <a:rPr lang="en-US" altLang="zh-CN" sz="4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01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预热  </a:t>
            </a:r>
          </a:p>
          <a:p>
            <a:pPr>
              <a:lnSpc>
                <a:spcPts val="22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	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JIT编译优化  </a:t>
            </a:r>
          </a:p>
          <a:p>
            <a:pPr>
              <a:lnSpc>
                <a:spcPts val="20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触发JIT的调用次数  </a:t>
            </a:r>
          </a:p>
          <a:p>
            <a:pPr>
              <a:lnSpc>
                <a:spcPts val="19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后台编译的时间  </a:t>
            </a:r>
          </a:p>
          <a:p>
            <a:pPr>
              <a:lnSpc>
                <a:spcPts val="19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100"/>
              </a:lnSpc>
              <a:tabLst>
                <a:tab pos="127000" algn="l"/>
                <a:tab pos="304800" algn="l"/>
                <a:tab pos="520700" algn="l"/>
                <a:tab pos="635000" algn="l"/>
                <a:tab pos="762000" algn="l"/>
                <a:tab pos="7747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19700" y="2768600"/>
            <a:ext cx="20955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4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02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985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  <a:r>
              <a:rPr lang="en-US" altLang="zh-CN" sz="24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防止JIT消除  </a:t>
            </a:r>
          </a:p>
          <a:p>
            <a:pPr>
              <a:lnSpc>
                <a:spcPts val="2800"/>
              </a:lnSpc>
              <a:tabLst>
                <a:tab pos="698500" algn="l"/>
              </a:tabLst>
            </a:pPr>
            <a:r>
              <a:rPr lang="en-US" altLang="zh-CN" sz="24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无用代码  </a:t>
            </a:r>
          </a:p>
          <a:p>
            <a:pPr>
              <a:lnSpc>
                <a:spcPts val="18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  for(…)  {  </a:t>
            </a:r>
          </a:p>
          <a:p>
            <a:pPr>
              <a:lnSpc>
                <a:spcPts val="19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          myMethod();  </a:t>
            </a:r>
          </a:p>
          <a:p>
            <a:pPr>
              <a:lnSpc>
                <a:spcPts val="20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  }  </a:t>
            </a:r>
          </a:p>
          <a:p>
            <a:pPr>
              <a:lnSpc>
                <a:spcPts val="18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如果myMethod()对上  </a:t>
            </a:r>
          </a:p>
          <a:p>
            <a:pPr>
              <a:lnSpc>
                <a:spcPts val="1900"/>
              </a:lnSpc>
              <a:tabLst>
                <a:tab pos="698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下文代码没有产生作用</a:t>
            </a:r>
            <a:r>
              <a:rPr lang="en-US" altLang="zh-CN" sz="18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2755900"/>
            <a:ext cx="18923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4800" dirty="0" smtClean="0">
                <a:solidFill>
                  <a:srgbClr val="2f2637"/>
                </a:solidFill>
                <a:latin typeface="微软雅黑" pitchFamily="18" charset="0"/>
                <a:cs typeface="微软雅黑" pitchFamily="18" charset="0"/>
              </a:rPr>
              <a:t>03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85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避免其他干扰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2200"/>
              </a:lnSpc>
              <a:tabLst>
                <a:tab pos="685800" algn="l"/>
              </a:tabLst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800"/>
              </a:lnSpc>
              <a:tabLst>
                <a:tab pos="6858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测试数据生成的时间  </a:t>
            </a:r>
          </a:p>
          <a:p>
            <a:pPr>
              <a:lnSpc>
                <a:spcPts val="2000"/>
              </a:lnSpc>
              <a:tabLst>
                <a:tab pos="6858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如调用random()  </a:t>
            </a:r>
          </a:p>
          <a:p>
            <a:pPr>
              <a:lnSpc>
                <a:spcPts val="1800"/>
              </a:lnSpc>
              <a:tabLst>
                <a:tab pos="6858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900"/>
              </a:lnSpc>
              <a:tabLst>
                <a:tab pos="6858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GC  ，除非也要测它 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279400"/>
            <a:ext cx="55880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660400" algn="l"/>
                <a:tab pos="6731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   测试一切－微基准测试的要点</a:t>
            </a:r>
            <a:r>
              <a:rPr lang="en-US" altLang="zh-CN" sz="2000" dirty="0" smtClean="0">
                <a:solidFill>
                  <a:srgbClr val="262626"/>
                </a:solidFill>
                <a:latin typeface="微软雅黑" pitchFamily="18" charset="0"/>
                <a:cs typeface="微软雅黑" pitchFamily="18" charset="0"/>
              </a:rPr>
              <a:t>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604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没有测试数据证明的论断，都是  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可疑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的。 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604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没考虑到以下要点的测试，都是  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不可靠  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的。 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